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ghan Tooley" initials="MT" lastIdx="1" clrIdx="0">
    <p:extLst>
      <p:ext uri="{19B8F6BF-5375-455C-9EA6-DF929625EA0E}">
        <p15:presenceInfo xmlns:p15="http://schemas.microsoft.com/office/powerpoint/2012/main" userId="S::mtooley@affirma.com::22b0fbef-816d-4822-a2ad-98fe5b2fff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63A79"/>
    <a:srgbClr val="FDAF48"/>
    <a:srgbClr val="2BAD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6F27D2-57B4-821A-841D-37BAF2BB9747}" v="36" dt="2021-04-20T19:42:25.793"/>
    <p1510:client id="{2DD47B22-FAB5-4B5B-B214-DE62D4E8BFF5}" v="4" dt="2021-04-20T19:08:39.027"/>
    <p1510:client id="{3B817EF3-AECF-4E3D-A7D1-ECB65D430090}" v="74" dt="2021-04-20T18:59:58.368"/>
    <p1510:client id="{472DC09F-80C8-B000-DA7D-FC2A7C8ED57A}" v="314" vWet="315" dt="2021-04-20T19:08:16.776"/>
    <p1510:client id="{541FC09F-00F8-C000-1182-8DB70BC9C338}" v="62" dt="2021-04-20T14:57:25.409"/>
    <p1510:client id="{7E17C19F-70BE-C000-0863-DE896912CEBC}" v="2" dt="2021-04-23T15:13:57.396"/>
    <p1510:client id="{F72CC09F-104F-B000-B6F1-7B004CC3CE41}" v="25" dt="2021-04-20T18:56:49.6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245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B654073C-30BF-4863-B675-CEB1998B7C60}"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1593492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54073C-30BF-4863-B675-CEB1998B7C60}"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354988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54073C-30BF-4863-B675-CEB1998B7C60}"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581611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54073C-30BF-4863-B675-CEB1998B7C60}"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3351237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54073C-30BF-4863-B675-CEB1998B7C60}"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2430668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54073C-30BF-4863-B675-CEB1998B7C60}"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2971981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54073C-30BF-4863-B675-CEB1998B7C60}" type="datetimeFigureOut">
              <a:rPr lang="en-US" smtClean="0"/>
              <a:t>11/16/2021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11919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54073C-30BF-4863-B675-CEB1998B7C60}" type="datetimeFigureOut">
              <a:rPr lang="en-US" smtClean="0"/>
              <a:t>11/16/2021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1703328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4073C-30BF-4863-B675-CEB1998B7C60}" type="datetimeFigureOut">
              <a:rPr lang="en-US" smtClean="0"/>
              <a:t>11/16/2021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2920095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654073C-30BF-4863-B675-CEB1998B7C60}"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182869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654073C-30BF-4863-B675-CEB1998B7C60}"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A87E5-8BC7-4C15-8E12-49F68CE6A628}" type="slidenum">
              <a:rPr lang="en-US" smtClean="0"/>
              <a:t>‹#›</a:t>
            </a:fld>
            <a:endParaRPr lang="en-US"/>
          </a:p>
        </p:txBody>
      </p:sp>
    </p:spTree>
    <p:extLst>
      <p:ext uri="{BB962C8B-B14F-4D97-AF65-F5344CB8AC3E}">
        <p14:creationId xmlns:p14="http://schemas.microsoft.com/office/powerpoint/2010/main" val="40549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654073C-30BF-4863-B675-CEB1998B7C60}" type="datetimeFigureOut">
              <a:rPr lang="en-US" smtClean="0"/>
              <a:t>11/16/2021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E5AA87E5-8BC7-4C15-8E12-49F68CE6A628}" type="slidenum">
              <a:rPr lang="en-US" smtClean="0"/>
              <a:t>‹#›</a:t>
            </a:fld>
            <a:endParaRPr lang="en-US"/>
          </a:p>
        </p:txBody>
      </p:sp>
    </p:spTree>
    <p:extLst>
      <p:ext uri="{BB962C8B-B14F-4D97-AF65-F5344CB8AC3E}">
        <p14:creationId xmlns:p14="http://schemas.microsoft.com/office/powerpoint/2010/main" val="296627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ffirma.com/blog/portfolio_item/selco-credit-union-website-redesig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affirma.com/"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affirma.com/consulting-services/digital-consulting/social-media-market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 name="Picture 72" descr="A picture containing text&#10;&#10;Description automatically generated">
            <a:extLst>
              <a:ext uri="{FF2B5EF4-FFF2-40B4-BE49-F238E27FC236}">
                <a16:creationId xmlns:a16="http://schemas.microsoft.com/office/drawing/2014/main" id="{0A04C811-7C38-4921-B943-75DA04127F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866"/>
            <a:ext cx="7772400" cy="2763678"/>
          </a:xfrm>
          <a:prstGeom prst="rect">
            <a:avLst/>
          </a:prstGeom>
        </p:spPr>
      </p:pic>
      <p:sp>
        <p:nvSpPr>
          <p:cNvPr id="4" name="Title 3">
            <a:extLst>
              <a:ext uri="{FF2B5EF4-FFF2-40B4-BE49-F238E27FC236}">
                <a16:creationId xmlns:a16="http://schemas.microsoft.com/office/drawing/2014/main" id="{3EA084AC-57F7-4385-BAD3-EECE201BEB9A}"/>
              </a:ext>
            </a:extLst>
          </p:cNvPr>
          <p:cNvSpPr txBox="1">
            <a:spLocks noGrp="1"/>
          </p:cNvSpPr>
          <p:nvPr>
            <p:ph type="title" idx="4294967295"/>
          </p:nvPr>
        </p:nvSpPr>
        <p:spPr>
          <a:xfrm>
            <a:off x="313509" y="369231"/>
            <a:ext cx="3562142"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800"/>
              </a:spcAft>
              <a:buClrTx/>
              <a:buSzTx/>
              <a:buFontTx/>
              <a:buNone/>
              <a:tabLst/>
              <a:defRPr/>
            </a:pPr>
            <a:r>
              <a:rPr kumimoji="0" lang="en-US" sz="2000" b="1" i="0" u="none" strike="noStrike" kern="1200" cap="none" spc="0" normalizeH="0" baseline="0" noProof="0">
                <a:ln>
                  <a:noFill/>
                </a:ln>
                <a:solidFill>
                  <a:schemeClr val="bg1"/>
                </a:solidFill>
                <a:effectLst/>
                <a:uLnTx/>
                <a:uFillTx/>
                <a:latin typeface="Segoe UI" panose="020B0502040204020203" pitchFamily="34" charset="0"/>
                <a:ea typeface="Calibri" panose="020F0502020204030204" pitchFamily="34" charset="0"/>
                <a:cs typeface="Segoe UI" panose="020B0502040204020203" pitchFamily="34" charset="0"/>
              </a:rPr>
              <a:t>Top 9 Ways Financial Firms Keep Customers Happy</a:t>
            </a:r>
          </a:p>
        </p:txBody>
      </p:sp>
      <p:sp>
        <p:nvSpPr>
          <p:cNvPr id="20" name="TextBox 19">
            <a:extLst>
              <a:ext uri="{FF2B5EF4-FFF2-40B4-BE49-F238E27FC236}">
                <a16:creationId xmlns:a16="http://schemas.microsoft.com/office/drawing/2014/main" id="{78D0F95E-09C7-4EC5-8116-BF4980FA8968}"/>
              </a:ext>
            </a:extLst>
          </p:cNvPr>
          <p:cNvSpPr txBox="1"/>
          <p:nvPr/>
        </p:nvSpPr>
        <p:spPr>
          <a:xfrm>
            <a:off x="273054" y="2839531"/>
            <a:ext cx="3632646" cy="1569660"/>
          </a:xfrm>
          <a:prstGeom prst="rect">
            <a:avLst/>
          </a:prstGeom>
          <a:noFill/>
        </p:spPr>
        <p:txBody>
          <a:bodyPr wrap="square" lIns="91440" tIns="45720" rIns="91440" bIns="45720" rtlCol="0" anchor="t">
            <a:spAutoFit/>
          </a:bodyPr>
          <a:lstStyle/>
          <a:p>
            <a:r>
              <a:rPr lang="en-US" sz="1200">
                <a:latin typeface="Segoe UI" panose="020B0502040204020203" pitchFamily="34" charset="0"/>
                <a:cs typeface="Segoe UI" panose="020B0502040204020203" pitchFamily="34" charset="0"/>
              </a:rPr>
              <a:t>Recent studies show a </a:t>
            </a:r>
            <a:r>
              <a:rPr lang="en-US" sz="1200" b="1" i="1">
                <a:latin typeface="Segoe UI" panose="020B0502040204020203" pitchFamily="34" charset="0"/>
                <a:cs typeface="Segoe UI" panose="020B0502040204020203" pitchFamily="34" charset="0"/>
              </a:rPr>
              <a:t>5 percent increase</a:t>
            </a:r>
            <a:r>
              <a:rPr lang="en-US" sz="1200">
                <a:latin typeface="Segoe UI" panose="020B0502040204020203" pitchFamily="34" charset="0"/>
                <a:cs typeface="Segoe UI" panose="020B0502040204020203" pitchFamily="34" charset="0"/>
              </a:rPr>
              <a:t> in customer retention </a:t>
            </a:r>
            <a:r>
              <a:rPr lang="en-US" sz="1200" b="1" i="1">
                <a:latin typeface="Segoe UI" panose="020B0502040204020203" pitchFamily="34" charset="0"/>
                <a:cs typeface="Segoe UI" panose="020B0502040204020203" pitchFamily="34" charset="0"/>
              </a:rPr>
              <a:t>can result a in 25% higher increase in profit </a:t>
            </a:r>
            <a:r>
              <a:rPr lang="en-US" sz="1200">
                <a:latin typeface="Segoe UI" panose="020B0502040204020203" pitchFamily="34" charset="0"/>
                <a:cs typeface="Segoe UI" panose="020B0502040204020203" pitchFamily="34" charset="0"/>
              </a:rPr>
              <a:t>. After all, happy customers are more likely to invest more with you over their lifetime and also refer potential new customers—helping you grow and establish your business.</a:t>
            </a:r>
          </a:p>
          <a:p>
            <a:r>
              <a:rPr lang="en-US" sz="1200">
                <a:latin typeface="Segoe UI" panose="020B0502040204020203" pitchFamily="34" charset="0"/>
                <a:cs typeface="Segoe UI" panose="020B0502040204020203" pitchFamily="34" charset="0"/>
              </a:rPr>
              <a:t>Use this simple checklist to initiate a winning customer retention strategy.</a:t>
            </a:r>
          </a:p>
        </p:txBody>
      </p:sp>
      <p:sp>
        <p:nvSpPr>
          <p:cNvPr id="26" name="TextBox 25">
            <a:extLst>
              <a:ext uri="{FF2B5EF4-FFF2-40B4-BE49-F238E27FC236}">
                <a16:creationId xmlns:a16="http://schemas.microsoft.com/office/drawing/2014/main" id="{91A67DB3-54BB-4E9F-921A-B449D7612270}"/>
              </a:ext>
            </a:extLst>
          </p:cNvPr>
          <p:cNvSpPr txBox="1"/>
          <p:nvPr/>
        </p:nvSpPr>
        <p:spPr>
          <a:xfrm>
            <a:off x="765740" y="4523910"/>
            <a:ext cx="2918404" cy="584775"/>
          </a:xfrm>
          <a:prstGeom prst="rect">
            <a:avLst/>
          </a:prstGeom>
          <a:noFill/>
        </p:spPr>
        <p:txBody>
          <a:bodyPr wrap="square" rtlCol="0">
            <a:spAutoFit/>
          </a:bodyPr>
          <a:lstStyle/>
          <a:p>
            <a:pPr>
              <a:spcAft>
                <a:spcPts val="800"/>
              </a:spcAft>
            </a:pPr>
            <a:r>
              <a:rPr lang="en-US" sz="160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Create a Proactive Outreach Plan</a:t>
            </a:r>
          </a:p>
        </p:txBody>
      </p:sp>
      <p:sp>
        <p:nvSpPr>
          <p:cNvPr id="27" name="TextBox 26">
            <a:extLst>
              <a:ext uri="{FF2B5EF4-FFF2-40B4-BE49-F238E27FC236}">
                <a16:creationId xmlns:a16="http://schemas.microsoft.com/office/drawing/2014/main" id="{D026BE93-A7C3-4455-B483-BF6F2B559828}"/>
              </a:ext>
            </a:extLst>
          </p:cNvPr>
          <p:cNvSpPr txBox="1"/>
          <p:nvPr/>
        </p:nvSpPr>
        <p:spPr>
          <a:xfrm>
            <a:off x="230194" y="5136699"/>
            <a:ext cx="3645457" cy="2308324"/>
          </a:xfrm>
          <a:prstGeom prst="rect">
            <a:avLst/>
          </a:prstGeom>
          <a:noFill/>
        </p:spPr>
        <p:txBody>
          <a:bodyPr wrap="square" rtlCol="0">
            <a:spAutoFit/>
          </a:bodyPr>
          <a:lstStyle/>
          <a:p>
            <a:pPr fontAlgn="base">
              <a:spcAft>
                <a:spcPts val="750"/>
              </a:spcAft>
            </a:pPr>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Customer retention begins with your customer’s first interaction and continues with important check-ins along their customer journey. Interactions might include personalized calls and emails every quarter or year, or when they have a change in financial plan, investment portfolio, or major life event, such as a new child or job. Above all, it’s important to realize that most customers need regular check-ins to see past short-term market volatility and keep long-term goals in mind; especially when markets get uncertain, and they need reassurances that their plan is still on track.</a:t>
            </a:r>
            <a:endParaRPr lang="en-US" sz="1200">
              <a:latin typeface="Segoe UI" panose="020B0502040204020203" pitchFamily="34" charset="0"/>
              <a:ea typeface="Times New Roman" panose="02020603050405020304" pitchFamily="18" charset="0"/>
              <a:cs typeface="Segoe UI" panose="020B0502040204020203" pitchFamily="34" charset="0"/>
            </a:endParaRPr>
          </a:p>
        </p:txBody>
      </p:sp>
      <p:sp>
        <p:nvSpPr>
          <p:cNvPr id="21" name="TextBox 20">
            <a:extLst>
              <a:ext uri="{FF2B5EF4-FFF2-40B4-BE49-F238E27FC236}">
                <a16:creationId xmlns:a16="http://schemas.microsoft.com/office/drawing/2014/main" id="{1A881BD9-2F9C-4043-9426-436CC310BC12}"/>
              </a:ext>
            </a:extLst>
          </p:cNvPr>
          <p:cNvSpPr txBox="1"/>
          <p:nvPr/>
        </p:nvSpPr>
        <p:spPr>
          <a:xfrm>
            <a:off x="4727055" y="2911720"/>
            <a:ext cx="2848908" cy="338554"/>
          </a:xfrm>
          <a:prstGeom prst="rect">
            <a:avLst/>
          </a:prstGeom>
          <a:noFill/>
        </p:spPr>
        <p:txBody>
          <a:bodyPr wrap="square" rtlCol="0">
            <a:spAutoFit/>
          </a:bodyPr>
          <a:lstStyle/>
          <a:p>
            <a:pPr>
              <a:spcAft>
                <a:spcPts val="800"/>
              </a:spcAft>
            </a:pPr>
            <a:r>
              <a:rPr lang="en-US" sz="160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Provide Convenience</a:t>
            </a:r>
          </a:p>
        </p:txBody>
      </p:sp>
      <p:sp>
        <p:nvSpPr>
          <p:cNvPr id="23" name="TextBox 22">
            <a:extLst>
              <a:ext uri="{FF2B5EF4-FFF2-40B4-BE49-F238E27FC236}">
                <a16:creationId xmlns:a16="http://schemas.microsoft.com/office/drawing/2014/main" id="{D465E607-908E-4B5F-88B1-442A9D3EA54A}"/>
              </a:ext>
            </a:extLst>
          </p:cNvPr>
          <p:cNvSpPr txBox="1"/>
          <p:nvPr/>
        </p:nvSpPr>
        <p:spPr>
          <a:xfrm>
            <a:off x="206766" y="8002193"/>
            <a:ext cx="3645457" cy="1938992"/>
          </a:xfrm>
          <a:prstGeom prst="rect">
            <a:avLst/>
          </a:prstGeom>
          <a:noFill/>
        </p:spPr>
        <p:txBody>
          <a:bodyPr wrap="square" rtlCol="0">
            <a:spAutoFit/>
          </a:bodyPr>
          <a:lstStyle/>
          <a:p>
            <a:pPr fontAlgn="base">
              <a:spcAft>
                <a:spcPts val="750"/>
              </a:spcAft>
            </a:pPr>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It’s important to let your customers know that you are better than the competition. Many financial institutions offer the same service, so providing additional advisory services, such as cash-flow analysis, budgeting help, and compensation modeling can help add value to your services. Consider doing a SWOT analysis or offering insight into long-term portfolio changes and strategies your financial institution recommends for financial well-being.</a:t>
            </a:r>
          </a:p>
        </p:txBody>
      </p:sp>
      <p:sp>
        <p:nvSpPr>
          <p:cNvPr id="3" name="Rectangle 2">
            <a:extLst>
              <a:ext uri="{FF2B5EF4-FFF2-40B4-BE49-F238E27FC236}">
                <a16:creationId xmlns:a16="http://schemas.microsoft.com/office/drawing/2014/main" id="{164AF0CF-90DE-4BE0-A170-148C1723B35E}"/>
              </a:ext>
            </a:extLst>
          </p:cNvPr>
          <p:cNvSpPr/>
          <p:nvPr/>
        </p:nvSpPr>
        <p:spPr>
          <a:xfrm>
            <a:off x="310907" y="1141551"/>
            <a:ext cx="4167771" cy="1461106"/>
          </a:xfrm>
          <a:prstGeom prst="rect">
            <a:avLst/>
          </a:prstGeom>
        </p:spPr>
        <p:txBody>
          <a:bodyPr wrap="square" lIns="91440" tIns="45720" rIns="91440" bIns="45720" anchor="t">
            <a:spAutoFit/>
          </a:bodyPr>
          <a:lstStyle/>
          <a:p>
            <a:pPr>
              <a:lnSpc>
                <a:spcPct val="107000"/>
              </a:lnSpc>
              <a:spcAft>
                <a:spcPts val="800"/>
              </a:spcAft>
            </a:pPr>
            <a:r>
              <a:rPr lang="en-US" sz="1200">
                <a:solidFill>
                  <a:schemeClr val="bg1"/>
                </a:solidFill>
                <a:latin typeface="Segoe UI"/>
                <a:ea typeface="Calibri" panose="020F0502020204030204" pitchFamily="34" charset="0"/>
                <a:cs typeface="Segoe UI"/>
              </a:rPr>
              <a:t>Customer relationships are your most valuable asset as happy clients translate into a profitable firm. The bank, credit union, mortgage company or other financial institution  that offers convenience and personable service, in addition to helping clients grow their wealth, is the ideal financial partner. We've created this checklist as a guide to help keep your customers happy.</a:t>
            </a:r>
            <a:endParaRPr lang="en-US" sz="1200">
              <a:solidFill>
                <a:schemeClr val="bg1"/>
              </a:solidFill>
              <a:latin typeface="Segoe UI" panose="020B0502040204020203" pitchFamily="34" charset="0"/>
              <a:ea typeface="Calibri" panose="020F0502020204030204" pitchFamily="34" charset="0"/>
              <a:cs typeface="Segoe UI" panose="020B0502040204020203" pitchFamily="34" charset="0"/>
            </a:endParaRPr>
          </a:p>
        </p:txBody>
      </p:sp>
      <p:sp>
        <p:nvSpPr>
          <p:cNvPr id="18" name="TextBox 17">
            <a:extLst>
              <a:ext uri="{FF2B5EF4-FFF2-40B4-BE49-F238E27FC236}">
                <a16:creationId xmlns:a16="http://schemas.microsoft.com/office/drawing/2014/main" id="{2DB8CB43-4BF7-4711-B705-B30EB4BFD774}"/>
              </a:ext>
            </a:extLst>
          </p:cNvPr>
          <p:cNvSpPr txBox="1"/>
          <p:nvPr/>
        </p:nvSpPr>
        <p:spPr>
          <a:xfrm>
            <a:off x="765740" y="7552302"/>
            <a:ext cx="3047978" cy="338554"/>
          </a:xfrm>
          <a:prstGeom prst="rect">
            <a:avLst/>
          </a:prstGeom>
          <a:noFill/>
        </p:spPr>
        <p:txBody>
          <a:bodyPr wrap="square" rtlCol="0">
            <a:spAutoFit/>
          </a:bodyPr>
          <a:lstStyle/>
          <a:p>
            <a:pPr>
              <a:spcAft>
                <a:spcPts val="800"/>
              </a:spcAft>
            </a:pPr>
            <a:r>
              <a:rPr lang="en-US" sz="160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Add Value to the Service</a:t>
            </a:r>
          </a:p>
        </p:txBody>
      </p:sp>
      <p:sp>
        <p:nvSpPr>
          <p:cNvPr id="22" name="TextBox 21">
            <a:extLst>
              <a:ext uri="{FF2B5EF4-FFF2-40B4-BE49-F238E27FC236}">
                <a16:creationId xmlns:a16="http://schemas.microsoft.com/office/drawing/2014/main" id="{325A1F83-BB80-4ABA-BF11-6940137FBC8E}"/>
              </a:ext>
            </a:extLst>
          </p:cNvPr>
          <p:cNvSpPr txBox="1"/>
          <p:nvPr/>
        </p:nvSpPr>
        <p:spPr>
          <a:xfrm>
            <a:off x="4151688" y="3427301"/>
            <a:ext cx="3464226" cy="2308324"/>
          </a:xfrm>
          <a:prstGeom prst="rect">
            <a:avLst/>
          </a:prstGeom>
          <a:noFill/>
        </p:spPr>
        <p:txBody>
          <a:bodyPr wrap="square" lIns="91440" tIns="45720" rIns="91440" bIns="45720" rtlCol="0" anchor="t">
            <a:spAutoFit/>
          </a:bodyPr>
          <a:lstStyle/>
          <a:p>
            <a:pPr fontAlgn="base">
              <a:spcAft>
                <a:spcPts val="750"/>
              </a:spcAft>
            </a:pPr>
            <a:r>
              <a:rPr lang="en-US" sz="1200">
                <a:latin typeface="Segoe UI"/>
                <a:cs typeface="Segoe UI"/>
              </a:rPr>
              <a:t>Financial institutions need to offer appealing, accessible, and secure digital banking options. </a:t>
            </a:r>
            <a:r>
              <a:rPr lang="en-US" sz="1200">
                <a:solidFill>
                  <a:srgbClr val="333333"/>
                </a:solidFill>
                <a:latin typeface="Segoe UI"/>
                <a:ea typeface="Times New Roman" panose="02020603050405020304" pitchFamily="18" charset="0"/>
                <a:cs typeface="Segoe UI"/>
              </a:rPr>
              <a:t>Whether that’s through secure online banking on your website, online customer platform, </a:t>
            </a:r>
            <a:r>
              <a:rPr lang="en-US" sz="1200">
                <a:latin typeface="Segoe UI"/>
                <a:ea typeface="Times New Roman" panose="02020603050405020304" pitchFamily="18" charset="0"/>
                <a:cs typeface="Segoe UI"/>
                <a:hlinkClick r:id="rId3">
                  <a:extLst>
                    <a:ext uri="{A12FA001-AC4F-418D-AE19-62706E023703}">
                      <ahyp:hlinkClr xmlns:ahyp="http://schemas.microsoft.com/office/drawing/2018/hyperlinkcolor" val="tx"/>
                    </a:ext>
                  </a:extLst>
                </a:hlinkClick>
              </a:rPr>
              <a:t>convenient ATMs</a:t>
            </a:r>
            <a:r>
              <a:rPr lang="en-US" sz="1200">
                <a:solidFill>
                  <a:srgbClr val="333333"/>
                </a:solidFill>
                <a:latin typeface="Segoe UI"/>
                <a:ea typeface="Times New Roman" panose="02020603050405020304" pitchFamily="18" charset="0"/>
                <a:cs typeface="Segoe UI"/>
              </a:rPr>
              <a:t>, or mobile apps—offering the latest, user-friendly financial customer solutions to meet your customers’ real-time needs is crucial in the 21st century. It’s important to be easy to reach a real person, but also provide the latest digital age banking options so customers have the convenience to manage their wealth online.</a:t>
            </a:r>
            <a:endParaRPr lang="en-US" sz="1200">
              <a:latin typeface="Segoe UI"/>
              <a:ea typeface="Times New Roman" panose="02020603050405020304" pitchFamily="18" charset="0"/>
              <a:cs typeface="Segoe UI"/>
            </a:endParaRPr>
          </a:p>
        </p:txBody>
      </p:sp>
      <p:sp>
        <p:nvSpPr>
          <p:cNvPr id="30" name="TextBox 29">
            <a:extLst>
              <a:ext uri="{FF2B5EF4-FFF2-40B4-BE49-F238E27FC236}">
                <a16:creationId xmlns:a16="http://schemas.microsoft.com/office/drawing/2014/main" id="{0D39317A-A98A-45FC-808D-02F8182F206C}"/>
              </a:ext>
            </a:extLst>
          </p:cNvPr>
          <p:cNvSpPr txBox="1"/>
          <p:nvPr/>
        </p:nvSpPr>
        <p:spPr>
          <a:xfrm>
            <a:off x="4727055" y="5803590"/>
            <a:ext cx="2848908" cy="584775"/>
          </a:xfrm>
          <a:prstGeom prst="rect">
            <a:avLst/>
          </a:prstGeom>
          <a:noFill/>
        </p:spPr>
        <p:txBody>
          <a:bodyPr wrap="square" rtlCol="0">
            <a:spAutoFit/>
          </a:bodyPr>
          <a:lstStyle/>
          <a:p>
            <a:pPr>
              <a:spcAft>
                <a:spcPts val="800"/>
              </a:spcAft>
            </a:pPr>
            <a:r>
              <a:rPr lang="en-US" sz="160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Take Time to Get to Know Your Customers</a:t>
            </a:r>
          </a:p>
        </p:txBody>
      </p:sp>
      <p:sp>
        <p:nvSpPr>
          <p:cNvPr id="31" name="TextBox 30">
            <a:extLst>
              <a:ext uri="{FF2B5EF4-FFF2-40B4-BE49-F238E27FC236}">
                <a16:creationId xmlns:a16="http://schemas.microsoft.com/office/drawing/2014/main" id="{D3009949-CB5C-4114-8516-4214FE210FD7}"/>
              </a:ext>
            </a:extLst>
          </p:cNvPr>
          <p:cNvSpPr txBox="1"/>
          <p:nvPr/>
        </p:nvSpPr>
        <p:spPr>
          <a:xfrm>
            <a:off x="4176829" y="6482515"/>
            <a:ext cx="3413945" cy="1938992"/>
          </a:xfrm>
          <a:prstGeom prst="rect">
            <a:avLst/>
          </a:prstGeom>
          <a:noFill/>
        </p:spPr>
        <p:txBody>
          <a:bodyPr wrap="square" rtlCol="0">
            <a:spAutoFit/>
          </a:bodyPr>
          <a:lstStyle/>
          <a:p>
            <a:pPr fontAlgn="base">
              <a:spcAft>
                <a:spcPts val="750"/>
              </a:spcAft>
            </a:pPr>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Understand that every client and every relationship with each client is unique. Take the time to get to know your clients by listening and learning about their passions, challenges and goals—then work together to make those goals happen. It sounds easy, but all too often, strong relationships have become a lost art, especially in today’s world of online banking and investing. Value every relationship individually and your customers will respond.</a:t>
            </a:r>
            <a:endParaRPr lang="en-US" sz="1200">
              <a:latin typeface="Segoe UI" panose="020B0502040204020203" pitchFamily="34" charset="0"/>
              <a:ea typeface="Times New Roman" panose="02020603050405020304" pitchFamily="18" charset="0"/>
              <a:cs typeface="Segoe UI" panose="020B0502040204020203" pitchFamily="34" charset="0"/>
            </a:endParaRPr>
          </a:p>
        </p:txBody>
      </p:sp>
      <p:sp>
        <p:nvSpPr>
          <p:cNvPr id="58" name="TextBox 57">
            <a:extLst>
              <a:ext uri="{FF2B5EF4-FFF2-40B4-BE49-F238E27FC236}">
                <a16:creationId xmlns:a16="http://schemas.microsoft.com/office/drawing/2014/main" id="{473CF493-D7DA-4798-B11E-36445FF94EF2}"/>
              </a:ext>
            </a:extLst>
          </p:cNvPr>
          <p:cNvSpPr txBox="1"/>
          <p:nvPr/>
        </p:nvSpPr>
        <p:spPr>
          <a:xfrm>
            <a:off x="4671436" y="8651698"/>
            <a:ext cx="2904527" cy="584775"/>
          </a:xfrm>
          <a:prstGeom prst="rect">
            <a:avLst/>
          </a:prstGeom>
          <a:noFill/>
        </p:spPr>
        <p:txBody>
          <a:bodyPr wrap="square" rtlCol="0">
            <a:spAutoFit/>
          </a:bodyPr>
          <a:lstStyle/>
          <a:p>
            <a:pPr>
              <a:spcAft>
                <a:spcPts val="800"/>
              </a:spcAft>
            </a:pPr>
            <a:r>
              <a:rPr lang="en-US" sz="160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Provide Timely and Responsive Communication</a:t>
            </a:r>
          </a:p>
        </p:txBody>
      </p:sp>
      <p:sp>
        <p:nvSpPr>
          <p:cNvPr id="14" name="Rectangle 13">
            <a:extLst>
              <a:ext uri="{FF2B5EF4-FFF2-40B4-BE49-F238E27FC236}">
                <a16:creationId xmlns:a16="http://schemas.microsoft.com/office/drawing/2014/main" id="{EEC7CF08-3AAE-4E6D-B63C-49D73449392A}"/>
              </a:ext>
            </a:extLst>
          </p:cNvPr>
          <p:cNvSpPr/>
          <p:nvPr/>
        </p:nvSpPr>
        <p:spPr>
          <a:xfrm>
            <a:off x="230194" y="9446720"/>
            <a:ext cx="3886200" cy="369332"/>
          </a:xfrm>
          <a:prstGeom prst="rect">
            <a:avLst/>
          </a:prstGeom>
        </p:spPr>
        <p:txBody>
          <a:bodyPr>
            <a:spAutoFit/>
          </a:bodyPr>
          <a:lstStyle/>
          <a:p>
            <a:r>
              <a:rPr lang="en-US">
                <a:solidFill>
                  <a:srgbClr val="333333"/>
                </a:solidFill>
                <a:latin typeface="Segoe UI" panose="020B0502040204020203" pitchFamily="34" charset="0"/>
                <a:ea typeface="Times New Roman" panose="02020603050405020304" pitchFamily="18" charset="0"/>
                <a:cs typeface="Segoe UI" panose="020B0502040204020203" pitchFamily="34" charset="0"/>
              </a:rPr>
              <a:t> </a:t>
            </a:r>
            <a:endParaRPr lang="en-US"/>
          </a:p>
        </p:txBody>
      </p:sp>
      <p:sp>
        <p:nvSpPr>
          <p:cNvPr id="66" name="TextBox 65">
            <a:extLst>
              <a:ext uri="{FF2B5EF4-FFF2-40B4-BE49-F238E27FC236}">
                <a16:creationId xmlns:a16="http://schemas.microsoft.com/office/drawing/2014/main" id="{86F13FEB-A348-4DB1-A544-1B8BBE00A944}"/>
              </a:ext>
            </a:extLst>
          </p:cNvPr>
          <p:cNvSpPr txBox="1"/>
          <p:nvPr/>
        </p:nvSpPr>
        <p:spPr>
          <a:xfrm>
            <a:off x="4189400" y="9372403"/>
            <a:ext cx="3388804" cy="461665"/>
          </a:xfrm>
          <a:prstGeom prst="rect">
            <a:avLst/>
          </a:prstGeom>
          <a:noFill/>
        </p:spPr>
        <p:txBody>
          <a:bodyPr wrap="square" rtlCol="0">
            <a:spAutoFit/>
          </a:bodyPr>
          <a:lstStyle/>
          <a:p>
            <a:pPr fontAlgn="base">
              <a:spcAft>
                <a:spcPts val="750"/>
              </a:spcAft>
            </a:pPr>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You build trust with your customers by being responsive and having open communication.</a:t>
            </a:r>
          </a:p>
        </p:txBody>
      </p:sp>
      <p:sp>
        <p:nvSpPr>
          <p:cNvPr id="2" name="Rectangle 1">
            <a:extLst>
              <a:ext uri="{FF2B5EF4-FFF2-40B4-BE49-F238E27FC236}">
                <a16:creationId xmlns:a16="http://schemas.microsoft.com/office/drawing/2014/main" id="{6DF92A91-06D9-46DF-8A8C-59A634289D5E}"/>
              </a:ext>
            </a:extLst>
          </p:cNvPr>
          <p:cNvSpPr/>
          <p:nvPr/>
        </p:nvSpPr>
        <p:spPr>
          <a:xfrm>
            <a:off x="362694" y="4689245"/>
            <a:ext cx="252458" cy="232456"/>
          </a:xfrm>
          <a:prstGeom prst="rect">
            <a:avLst/>
          </a:prstGeom>
          <a:solidFill>
            <a:schemeClr val="bg1">
              <a:lumMod val="95000"/>
            </a:schemeClr>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F370BB3-9590-4DA7-B9A9-977AE4C2B058}"/>
              </a:ext>
            </a:extLst>
          </p:cNvPr>
          <p:cNvSpPr/>
          <p:nvPr/>
        </p:nvSpPr>
        <p:spPr>
          <a:xfrm>
            <a:off x="362694" y="7607380"/>
            <a:ext cx="252458" cy="232456"/>
          </a:xfrm>
          <a:prstGeom prst="rect">
            <a:avLst/>
          </a:prstGeom>
          <a:solidFill>
            <a:schemeClr val="bg1">
              <a:lumMod val="95000"/>
            </a:schemeClr>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E7EE9554-CD10-440A-9121-602063572D64}"/>
              </a:ext>
            </a:extLst>
          </p:cNvPr>
          <p:cNvSpPr/>
          <p:nvPr/>
        </p:nvSpPr>
        <p:spPr>
          <a:xfrm>
            <a:off x="4314596" y="8827857"/>
            <a:ext cx="252458" cy="232456"/>
          </a:xfrm>
          <a:prstGeom prst="rect">
            <a:avLst/>
          </a:prstGeom>
          <a:solidFill>
            <a:schemeClr val="bg1">
              <a:lumMod val="95000"/>
            </a:schemeClr>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9F7E4A6A-1E5A-4362-B6CB-C4A48527A4FD}"/>
              </a:ext>
            </a:extLst>
          </p:cNvPr>
          <p:cNvSpPr/>
          <p:nvPr/>
        </p:nvSpPr>
        <p:spPr>
          <a:xfrm>
            <a:off x="4314596" y="5981138"/>
            <a:ext cx="252458" cy="232456"/>
          </a:xfrm>
          <a:prstGeom prst="rect">
            <a:avLst/>
          </a:prstGeom>
          <a:solidFill>
            <a:schemeClr val="bg1">
              <a:lumMod val="95000"/>
            </a:schemeClr>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68C82877-CE20-43DF-8651-BEDF5EBE4929}"/>
              </a:ext>
            </a:extLst>
          </p:cNvPr>
          <p:cNvSpPr/>
          <p:nvPr/>
        </p:nvSpPr>
        <p:spPr>
          <a:xfrm>
            <a:off x="4314596" y="2979997"/>
            <a:ext cx="252458" cy="232456"/>
          </a:xfrm>
          <a:prstGeom prst="rect">
            <a:avLst/>
          </a:prstGeom>
          <a:solidFill>
            <a:schemeClr val="bg1">
              <a:lumMod val="95000"/>
            </a:schemeClr>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380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a:extLst>
              <a:ext uri="{FF2B5EF4-FFF2-40B4-BE49-F238E27FC236}">
                <a16:creationId xmlns:a16="http://schemas.microsoft.com/office/drawing/2014/main" id="{CBEE4920-6758-47C9-A6F5-25752A5F6B6B}"/>
              </a:ext>
            </a:extLst>
          </p:cNvPr>
          <p:cNvSpPr txBox="1"/>
          <p:nvPr/>
        </p:nvSpPr>
        <p:spPr>
          <a:xfrm>
            <a:off x="811607" y="1700980"/>
            <a:ext cx="2881892" cy="338554"/>
          </a:xfrm>
          <a:prstGeom prst="rect">
            <a:avLst/>
          </a:prstGeom>
          <a:noFill/>
        </p:spPr>
        <p:txBody>
          <a:bodyPr wrap="square" rtlCol="0">
            <a:spAutoFit/>
          </a:bodyPr>
          <a:lstStyle/>
          <a:p>
            <a:pPr>
              <a:spcAft>
                <a:spcPts val="800"/>
              </a:spcAft>
            </a:pPr>
            <a:r>
              <a:rPr lang="en-US" sz="160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Anticipate Customer Needs</a:t>
            </a:r>
          </a:p>
        </p:txBody>
      </p:sp>
      <p:sp>
        <p:nvSpPr>
          <p:cNvPr id="23" name="Rectangle 22">
            <a:extLst>
              <a:ext uri="{FF2B5EF4-FFF2-40B4-BE49-F238E27FC236}">
                <a16:creationId xmlns:a16="http://schemas.microsoft.com/office/drawing/2014/main" id="{66EE70F1-0325-410A-BD1C-A883C2B0D4A7}"/>
              </a:ext>
              <a:ext uri="{C183D7F6-B498-43B3-948B-1728B52AA6E4}">
                <adec:decorative xmlns:adec="http://schemas.microsoft.com/office/drawing/2017/decorative" val="1"/>
              </a:ext>
            </a:extLst>
          </p:cNvPr>
          <p:cNvSpPr/>
          <p:nvPr/>
        </p:nvSpPr>
        <p:spPr>
          <a:xfrm>
            <a:off x="0" y="9411604"/>
            <a:ext cx="7772400" cy="646796"/>
          </a:xfrm>
          <a:prstGeom prst="rect">
            <a:avLst/>
          </a:prstGeom>
          <a:solidFill>
            <a:srgbClr val="063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Segoe UI" panose="020B0502040204020203" pitchFamily="34" charset="0"/>
              <a:cs typeface="Segoe UI" panose="020B0502040204020203" pitchFamily="34" charset="0"/>
            </a:endParaRPr>
          </a:p>
        </p:txBody>
      </p:sp>
      <p:sp>
        <p:nvSpPr>
          <p:cNvPr id="42" name="TextBox 41">
            <a:extLst>
              <a:ext uri="{FF2B5EF4-FFF2-40B4-BE49-F238E27FC236}">
                <a16:creationId xmlns:a16="http://schemas.microsoft.com/office/drawing/2014/main" id="{F23DE797-004C-44AD-B31C-79762B05204A}"/>
              </a:ext>
            </a:extLst>
          </p:cNvPr>
          <p:cNvSpPr txBox="1"/>
          <p:nvPr/>
        </p:nvSpPr>
        <p:spPr>
          <a:xfrm>
            <a:off x="318270" y="9604185"/>
            <a:ext cx="1320150" cy="276999"/>
          </a:xfrm>
          <a:prstGeom prst="rect">
            <a:avLst/>
          </a:prstGeom>
          <a:noFill/>
        </p:spPr>
        <p:txBody>
          <a:bodyPr wrap="square" lIns="91440" tIns="45720" rIns="91440" bIns="45720" rtlCol="0" anchor="t">
            <a:spAutoFit/>
          </a:bodyPr>
          <a:lstStyle/>
          <a:p>
            <a:pPr>
              <a:spcAft>
                <a:spcPts val="750"/>
              </a:spcAft>
            </a:pPr>
            <a:r>
              <a:rPr lang="en-US" sz="1200">
                <a:solidFill>
                  <a:schemeClr val="bg1"/>
                </a:solidFill>
                <a:latin typeface="Segoe UI"/>
                <a:cs typeface="Segoe UI"/>
              </a:rPr>
              <a:t>425-880-9985</a:t>
            </a:r>
          </a:p>
        </p:txBody>
      </p:sp>
      <p:pic>
        <p:nvPicPr>
          <p:cNvPr id="3" name="Picture 2" descr="Affirma logo">
            <a:extLst>
              <a:ext uri="{FF2B5EF4-FFF2-40B4-BE49-F238E27FC236}">
                <a16:creationId xmlns:a16="http://schemas.microsoft.com/office/drawing/2014/main" id="{3826DA24-16CF-4A4F-80B3-3BC816607F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9410" y="9635525"/>
            <a:ext cx="214317" cy="214317"/>
          </a:xfrm>
          <a:prstGeom prst="rect">
            <a:avLst/>
          </a:prstGeom>
        </p:spPr>
      </p:pic>
      <p:sp>
        <p:nvSpPr>
          <p:cNvPr id="36" name="TextBox 35">
            <a:extLst>
              <a:ext uri="{FF2B5EF4-FFF2-40B4-BE49-F238E27FC236}">
                <a16:creationId xmlns:a16="http://schemas.microsoft.com/office/drawing/2014/main" id="{B32496B2-33BF-4CA2-82C8-3F213888C8CC}"/>
              </a:ext>
            </a:extLst>
          </p:cNvPr>
          <p:cNvSpPr txBox="1"/>
          <p:nvPr/>
        </p:nvSpPr>
        <p:spPr>
          <a:xfrm>
            <a:off x="4191377" y="9604185"/>
            <a:ext cx="2507960" cy="276999"/>
          </a:xfrm>
          <a:prstGeom prst="rect">
            <a:avLst/>
          </a:prstGeom>
          <a:noFill/>
        </p:spPr>
        <p:txBody>
          <a:bodyPr wrap="square" rtlCol="0">
            <a:spAutoFit/>
          </a:bodyPr>
          <a:lstStyle/>
          <a:p>
            <a:pPr algn="r" fontAlgn="base">
              <a:spcAft>
                <a:spcPts val="750"/>
              </a:spcAft>
            </a:pPr>
            <a:r>
              <a:rPr lang="en-US" sz="1200">
                <a:solidFill>
                  <a:schemeClr val="bg1"/>
                </a:solidFill>
                <a:latin typeface="Segoe UI" panose="020B0502040204020203" pitchFamily="34" charset="0"/>
                <a:ea typeface="Times New Roman" panose="02020603050405020304" pitchFamily="18" charset="0"/>
                <a:cs typeface="Segoe UI" panose="020B0502040204020203" pitchFamily="34" charset="0"/>
              </a:rPr>
              <a:t>marketing@affirmaconsulting.com</a:t>
            </a:r>
          </a:p>
        </p:txBody>
      </p:sp>
      <p:sp>
        <p:nvSpPr>
          <p:cNvPr id="20" name="TextBox 19">
            <a:extLst>
              <a:ext uri="{FF2B5EF4-FFF2-40B4-BE49-F238E27FC236}">
                <a16:creationId xmlns:a16="http://schemas.microsoft.com/office/drawing/2014/main" id="{8DB78206-A683-47B5-8853-E13615E711EE}"/>
              </a:ext>
            </a:extLst>
          </p:cNvPr>
          <p:cNvSpPr txBox="1"/>
          <p:nvPr/>
        </p:nvSpPr>
        <p:spPr>
          <a:xfrm>
            <a:off x="1807390" y="9604035"/>
            <a:ext cx="1432000" cy="276999"/>
          </a:xfrm>
          <a:prstGeom prst="rect">
            <a:avLst/>
          </a:prstGeom>
          <a:noFill/>
        </p:spPr>
        <p:txBody>
          <a:bodyPr wrap="square" lIns="91440" tIns="45720" rIns="91440" bIns="45720" rtlCol="0" anchor="t">
            <a:spAutoFit/>
          </a:bodyPr>
          <a:lstStyle/>
          <a:p>
            <a:pPr fontAlgn="base">
              <a:spcAft>
                <a:spcPts val="750"/>
              </a:spcAft>
            </a:pPr>
            <a:r>
              <a:rPr lang="en-US" sz="1200">
                <a:solidFill>
                  <a:srgbClr val="00B0F0"/>
                </a:solidFill>
                <a:latin typeface="Segoe UI"/>
                <a:ea typeface="Times New Roman" panose="02020603050405020304" pitchFamily="18" charset="0"/>
                <a:cs typeface="Segoe UI"/>
                <a:hlinkClick r:id="rId3">
                  <a:extLst>
                    <a:ext uri="{A12FA001-AC4F-418D-AE19-62706E023703}">
                      <ahyp:hlinkClr xmlns:ahyp="http://schemas.microsoft.com/office/drawing/2018/hyperlinkcolor" val="tx"/>
                    </a:ext>
                  </a:extLst>
                </a:hlinkClick>
              </a:rPr>
              <a:t>www.Affirma.com</a:t>
            </a:r>
            <a:endParaRPr lang="en-US" sz="1200">
              <a:solidFill>
                <a:srgbClr val="00B0F0"/>
              </a:solidFill>
              <a:latin typeface="Segoe UI" panose="020B0502040204020203" pitchFamily="34" charset="0"/>
              <a:ea typeface="Times New Roman" panose="02020603050405020304" pitchFamily="18" charset="0"/>
              <a:cs typeface="Segoe UI" panose="020B0502040204020203" pitchFamily="34" charset="0"/>
            </a:endParaRPr>
          </a:p>
        </p:txBody>
      </p:sp>
      <p:sp>
        <p:nvSpPr>
          <p:cNvPr id="9" name="TextBox 8">
            <a:extLst>
              <a:ext uri="{FF2B5EF4-FFF2-40B4-BE49-F238E27FC236}">
                <a16:creationId xmlns:a16="http://schemas.microsoft.com/office/drawing/2014/main" id="{958B42A8-C35C-4CE5-87DB-51C42BD6FEBF}"/>
              </a:ext>
            </a:extLst>
          </p:cNvPr>
          <p:cNvSpPr txBox="1"/>
          <p:nvPr/>
        </p:nvSpPr>
        <p:spPr>
          <a:xfrm>
            <a:off x="316429" y="2297241"/>
            <a:ext cx="3519277" cy="1200329"/>
          </a:xfrm>
          <a:prstGeom prst="rect">
            <a:avLst/>
          </a:prstGeom>
          <a:noFill/>
        </p:spPr>
        <p:txBody>
          <a:bodyPr wrap="square" rtlCol="0">
            <a:spAutoFit/>
          </a:bodyPr>
          <a:lstStyle/>
          <a:p>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Setting realistic expectations is very important in the financial industry. Along with providing exceptional customer service, under promise and over deliver so that customers are happy with your service and feel like you have met or exceeded expectations.</a:t>
            </a:r>
            <a:endParaRPr lang="en-US"/>
          </a:p>
        </p:txBody>
      </p:sp>
      <p:grpSp>
        <p:nvGrpSpPr>
          <p:cNvPr id="4" name="Group 3">
            <a:extLst>
              <a:ext uri="{FF2B5EF4-FFF2-40B4-BE49-F238E27FC236}">
                <a16:creationId xmlns:a16="http://schemas.microsoft.com/office/drawing/2014/main" id="{64803324-AE6E-4316-BCF6-ACF506DA9CE1}"/>
              </a:ext>
            </a:extLst>
          </p:cNvPr>
          <p:cNvGrpSpPr/>
          <p:nvPr/>
        </p:nvGrpSpPr>
        <p:grpSpPr>
          <a:xfrm>
            <a:off x="4334212" y="3760734"/>
            <a:ext cx="3438188" cy="5458793"/>
            <a:chOff x="10580914" y="2564911"/>
            <a:chExt cx="3500845" cy="4645786"/>
          </a:xfrm>
        </p:grpSpPr>
        <p:sp>
          <p:nvSpPr>
            <p:cNvPr id="25" name="Rectangle 24">
              <a:extLst>
                <a:ext uri="{FF2B5EF4-FFF2-40B4-BE49-F238E27FC236}">
                  <a16:creationId xmlns:a16="http://schemas.microsoft.com/office/drawing/2014/main" id="{90F2F440-C369-4DF3-B5FD-43A1A788E870}"/>
                </a:ext>
                <a:ext uri="{C183D7F6-B498-43B3-948B-1728B52AA6E4}">
                  <adec:decorative xmlns:adec="http://schemas.microsoft.com/office/drawing/2017/decorative" val="1"/>
                </a:ext>
              </a:extLst>
            </p:cNvPr>
            <p:cNvSpPr/>
            <p:nvPr/>
          </p:nvSpPr>
          <p:spPr>
            <a:xfrm>
              <a:off x="10580914" y="2564911"/>
              <a:ext cx="3500845" cy="4645786"/>
            </a:xfrm>
            <a:prstGeom prst="rect">
              <a:avLst/>
            </a:prstGeom>
            <a:solidFill>
              <a:srgbClr val="063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Segoe UI" panose="020B0502040204020203" pitchFamily="34" charset="0"/>
                <a:cs typeface="Segoe UI" panose="020B0502040204020203" pitchFamily="34" charset="0"/>
              </a:endParaRPr>
            </a:p>
          </p:txBody>
        </p:sp>
        <p:sp>
          <p:nvSpPr>
            <p:cNvPr id="26" name="TextBox 25">
              <a:extLst>
                <a:ext uri="{FF2B5EF4-FFF2-40B4-BE49-F238E27FC236}">
                  <a16:creationId xmlns:a16="http://schemas.microsoft.com/office/drawing/2014/main" id="{57C19A49-08DD-4DC3-A48F-EA1B81E04D38}"/>
                </a:ext>
              </a:extLst>
            </p:cNvPr>
            <p:cNvSpPr txBox="1"/>
            <p:nvPr/>
          </p:nvSpPr>
          <p:spPr>
            <a:xfrm>
              <a:off x="10784703" y="3034641"/>
              <a:ext cx="3078254" cy="3623473"/>
            </a:xfrm>
            <a:prstGeom prst="rect">
              <a:avLst/>
            </a:prstGeom>
            <a:noFill/>
          </p:spPr>
          <p:txBody>
            <a:bodyPr wrap="square" lIns="91440" tIns="45720" rIns="91440" bIns="45720" rtlCol="0" anchor="t">
              <a:spAutoFit/>
            </a:bodyPr>
            <a:lstStyle/>
            <a:p>
              <a:pPr>
                <a:spcAft>
                  <a:spcPts val="800"/>
                </a:spcAft>
              </a:pPr>
              <a:r>
                <a:rPr lang="en-US" sz="1200">
                  <a:solidFill>
                    <a:schemeClr val="bg1"/>
                  </a:solidFill>
                  <a:latin typeface="Segoe UI"/>
                  <a:ea typeface="Calibri" panose="020F0502020204030204" pitchFamily="34" charset="0"/>
                  <a:cs typeface="Segoe UI"/>
                </a:rPr>
                <a:t>In a world where technology is deployed to reduce costs and increase speed, many companies often forget that we’re serving people and helping them meet their personal financial goals. Qualities like empathy and respect should be valued more than efficiency or productivity and financial institutions longing to create relationships and a lasting brand need to train, implement, and reinforce a customer retention strategy to not only keep customers happy, but also beat the competition.</a:t>
              </a:r>
            </a:p>
            <a:p>
              <a:pPr>
                <a:spcAft>
                  <a:spcPts val="800"/>
                </a:spcAft>
              </a:pPr>
              <a:r>
                <a:rPr lang="en-US" sz="1200">
                  <a:solidFill>
                    <a:schemeClr val="bg1"/>
                  </a:solidFill>
                  <a:latin typeface="Segoe UI"/>
                  <a:ea typeface="Calibri" panose="020F0502020204030204" pitchFamily="34" charset="0"/>
                  <a:cs typeface="Segoe UI"/>
                </a:rPr>
                <a:t>Affirma is a consulting firm that has been helping financial clients solve their toughest business challenges for the past twenty years. We deliver seamless technology and business solutions, no matter your need, so that your financial institution can focus on what matters most—like making your customers happy and growing your business.</a:t>
              </a:r>
            </a:p>
          </p:txBody>
        </p:sp>
      </p:grpSp>
      <p:sp>
        <p:nvSpPr>
          <p:cNvPr id="19" name="TextBox 18">
            <a:extLst>
              <a:ext uri="{FF2B5EF4-FFF2-40B4-BE49-F238E27FC236}">
                <a16:creationId xmlns:a16="http://schemas.microsoft.com/office/drawing/2014/main" id="{3397813D-934E-4563-989E-4C30A0FD5080}"/>
              </a:ext>
            </a:extLst>
          </p:cNvPr>
          <p:cNvSpPr txBox="1"/>
          <p:nvPr/>
        </p:nvSpPr>
        <p:spPr>
          <a:xfrm>
            <a:off x="811606" y="3760734"/>
            <a:ext cx="2847561" cy="338554"/>
          </a:xfrm>
          <a:prstGeom prst="rect">
            <a:avLst/>
          </a:prstGeom>
          <a:noFill/>
        </p:spPr>
        <p:txBody>
          <a:bodyPr wrap="square" rtlCol="0">
            <a:spAutoFit/>
          </a:bodyPr>
          <a:lstStyle/>
          <a:p>
            <a:pPr>
              <a:spcAft>
                <a:spcPts val="800"/>
              </a:spcAft>
            </a:pPr>
            <a:r>
              <a:rPr lang="en-US" sz="160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Offer Personalized Services</a:t>
            </a:r>
          </a:p>
        </p:txBody>
      </p:sp>
      <p:sp>
        <p:nvSpPr>
          <p:cNvPr id="27" name="TextBox 26">
            <a:extLst>
              <a:ext uri="{FF2B5EF4-FFF2-40B4-BE49-F238E27FC236}">
                <a16:creationId xmlns:a16="http://schemas.microsoft.com/office/drawing/2014/main" id="{55B28445-EC55-4B91-BF19-ACCE702E5920}"/>
              </a:ext>
            </a:extLst>
          </p:cNvPr>
          <p:cNvSpPr txBox="1"/>
          <p:nvPr/>
        </p:nvSpPr>
        <p:spPr>
          <a:xfrm>
            <a:off x="284449" y="4302802"/>
            <a:ext cx="3519278" cy="2492990"/>
          </a:xfrm>
          <a:prstGeom prst="rect">
            <a:avLst/>
          </a:prstGeom>
          <a:noFill/>
        </p:spPr>
        <p:txBody>
          <a:bodyPr wrap="square" rtlCol="0">
            <a:spAutoFit/>
          </a:bodyPr>
          <a:lstStyle/>
          <a:p>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Even though technology has enabled clients to receive the convenience of real-time financial services in the comfort of their own homes, personalization and human interaction are key to solidifying a lasting business relationship. Send handwritten notes and make a point to build your relationship as this will help you better understand the client’s motivations and risk appetite, helping you discern strategies that will potentially increase wealth and financial opportunities. Taking the time to build a personal connection will help build trust and a lasting relationship. </a:t>
            </a:r>
            <a:endParaRPr lang="en-US"/>
          </a:p>
        </p:txBody>
      </p:sp>
      <p:sp>
        <p:nvSpPr>
          <p:cNvPr id="29" name="TextBox 28">
            <a:extLst>
              <a:ext uri="{FF2B5EF4-FFF2-40B4-BE49-F238E27FC236}">
                <a16:creationId xmlns:a16="http://schemas.microsoft.com/office/drawing/2014/main" id="{874C1074-B2D5-49D8-88B5-36893E8A9804}"/>
              </a:ext>
            </a:extLst>
          </p:cNvPr>
          <p:cNvSpPr txBox="1"/>
          <p:nvPr/>
        </p:nvSpPr>
        <p:spPr>
          <a:xfrm>
            <a:off x="4860497" y="1167654"/>
            <a:ext cx="2847561" cy="584775"/>
          </a:xfrm>
          <a:prstGeom prst="rect">
            <a:avLst/>
          </a:prstGeom>
          <a:noFill/>
        </p:spPr>
        <p:txBody>
          <a:bodyPr wrap="square" rtlCol="0">
            <a:spAutoFit/>
          </a:bodyPr>
          <a:lstStyle/>
          <a:p>
            <a:pPr>
              <a:spcAft>
                <a:spcPts val="800"/>
              </a:spcAft>
            </a:pPr>
            <a:r>
              <a:rPr lang="en-US" sz="160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Be a Professional and Engaged Adviser </a:t>
            </a:r>
          </a:p>
        </p:txBody>
      </p:sp>
      <p:sp>
        <p:nvSpPr>
          <p:cNvPr id="30" name="TextBox 29">
            <a:extLst>
              <a:ext uri="{FF2B5EF4-FFF2-40B4-BE49-F238E27FC236}">
                <a16:creationId xmlns:a16="http://schemas.microsoft.com/office/drawing/2014/main" id="{3CD9AD7C-6ED3-4152-AAE5-96FC4DFE88FE}"/>
              </a:ext>
            </a:extLst>
          </p:cNvPr>
          <p:cNvSpPr txBox="1"/>
          <p:nvPr/>
        </p:nvSpPr>
        <p:spPr>
          <a:xfrm>
            <a:off x="4257367" y="1872987"/>
            <a:ext cx="3364016" cy="1754326"/>
          </a:xfrm>
          <a:prstGeom prst="rect">
            <a:avLst/>
          </a:prstGeom>
          <a:noFill/>
        </p:spPr>
        <p:txBody>
          <a:bodyPr wrap="square" rtlCol="0">
            <a:spAutoFit/>
          </a:bodyPr>
          <a:lstStyle/>
          <a:p>
            <a:pPr fontAlgn="base">
              <a:spcAft>
                <a:spcPts val="750"/>
              </a:spcAft>
            </a:pPr>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Stay engaged with customers and keep the fiduciary rule in mind. Keep your website and </a:t>
            </a:r>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hlinkClick r:id="rId4"/>
              </a:rPr>
              <a:t>social media pages</a:t>
            </a:r>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 active and respond to customer comments and engage with questions or reviews to show you care. By doing the right thing and staying engaged, you will earn your customers’ trust—which is especially important in money-management and investment services.</a:t>
            </a:r>
          </a:p>
        </p:txBody>
      </p:sp>
      <p:sp>
        <p:nvSpPr>
          <p:cNvPr id="54" name="TextBox 53">
            <a:extLst>
              <a:ext uri="{FF2B5EF4-FFF2-40B4-BE49-F238E27FC236}">
                <a16:creationId xmlns:a16="http://schemas.microsoft.com/office/drawing/2014/main" id="{3E438F7C-CFE5-4016-84D1-BD693EA78D35}"/>
              </a:ext>
            </a:extLst>
          </p:cNvPr>
          <p:cNvSpPr txBox="1"/>
          <p:nvPr/>
        </p:nvSpPr>
        <p:spPr>
          <a:xfrm>
            <a:off x="316428" y="7617336"/>
            <a:ext cx="3601750" cy="1384995"/>
          </a:xfrm>
          <a:prstGeom prst="rect">
            <a:avLst/>
          </a:prstGeom>
          <a:noFill/>
        </p:spPr>
        <p:txBody>
          <a:bodyPr wrap="square" rtlCol="0">
            <a:spAutoFit/>
          </a:bodyPr>
          <a:lstStyle/>
          <a:p>
            <a:pPr fontAlgn="base">
              <a:spcAft>
                <a:spcPts val="750"/>
              </a:spcAft>
            </a:pPr>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Give your customers a voice by offering simple customer service surveys and acting on the results. Annual reviews for all account activity are a minimal feedback interaction but consider more regular interactions. Find out what is important to your customers and what they would like improved as this insight will not only help you </a:t>
            </a:r>
          </a:p>
        </p:txBody>
      </p:sp>
      <p:sp>
        <p:nvSpPr>
          <p:cNvPr id="55" name="TextBox 54">
            <a:extLst>
              <a:ext uri="{FF2B5EF4-FFF2-40B4-BE49-F238E27FC236}">
                <a16:creationId xmlns:a16="http://schemas.microsoft.com/office/drawing/2014/main" id="{B9A2F27D-E5A5-4B0A-9BD3-7C69377FDEB5}"/>
              </a:ext>
            </a:extLst>
          </p:cNvPr>
          <p:cNvSpPr txBox="1"/>
          <p:nvPr/>
        </p:nvSpPr>
        <p:spPr>
          <a:xfrm>
            <a:off x="808082" y="6984415"/>
            <a:ext cx="2904527" cy="584775"/>
          </a:xfrm>
          <a:prstGeom prst="rect">
            <a:avLst/>
          </a:prstGeom>
          <a:noFill/>
        </p:spPr>
        <p:txBody>
          <a:bodyPr wrap="square" rtlCol="0">
            <a:spAutoFit/>
          </a:bodyPr>
          <a:lstStyle/>
          <a:p>
            <a:pPr>
              <a:spcAft>
                <a:spcPts val="800"/>
              </a:spcAft>
            </a:pPr>
            <a:r>
              <a:rPr lang="en-US" sz="160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Encourage Customer Feedback</a:t>
            </a:r>
          </a:p>
        </p:txBody>
      </p:sp>
      <p:sp>
        <p:nvSpPr>
          <p:cNvPr id="5" name="TextBox 4">
            <a:extLst>
              <a:ext uri="{FF2B5EF4-FFF2-40B4-BE49-F238E27FC236}">
                <a16:creationId xmlns:a16="http://schemas.microsoft.com/office/drawing/2014/main" id="{FDFAEAC3-13B6-4C2E-91A8-4714A175C955}"/>
              </a:ext>
            </a:extLst>
          </p:cNvPr>
          <p:cNvSpPr txBox="1"/>
          <p:nvPr/>
        </p:nvSpPr>
        <p:spPr>
          <a:xfrm>
            <a:off x="283416" y="265956"/>
            <a:ext cx="3601750" cy="1200329"/>
          </a:xfrm>
          <a:prstGeom prst="rect">
            <a:avLst/>
          </a:prstGeom>
          <a:noFill/>
        </p:spPr>
        <p:txBody>
          <a:bodyPr wrap="square" rtlCol="0">
            <a:spAutoFit/>
          </a:bodyPr>
          <a:lstStyle/>
          <a:p>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By being a good listener, providing customized financial planning solutions, educating them on their financial and wealth management options, </a:t>
            </a:r>
            <a:r>
              <a:rPr lang="en-US" sz="1200">
                <a:latin typeface="Segoe UI" panose="020B0502040204020203" pitchFamily="34" charset="0"/>
                <a:cs typeface="Segoe UI" panose="020B0502040204020203" pitchFamily="34" charset="0"/>
              </a:rPr>
              <a:t>and going ‘above and beyond’ to make sure their needs are met—your financial organization will build a lasting relationship.</a:t>
            </a:r>
          </a:p>
        </p:txBody>
      </p:sp>
      <p:sp>
        <p:nvSpPr>
          <p:cNvPr id="6" name="TextBox 5">
            <a:extLst>
              <a:ext uri="{FF2B5EF4-FFF2-40B4-BE49-F238E27FC236}">
                <a16:creationId xmlns:a16="http://schemas.microsoft.com/office/drawing/2014/main" id="{4DB7CDC5-161C-4B93-8D48-3258BD1375A9}"/>
              </a:ext>
            </a:extLst>
          </p:cNvPr>
          <p:cNvSpPr txBox="1"/>
          <p:nvPr/>
        </p:nvSpPr>
        <p:spPr>
          <a:xfrm>
            <a:off x="4293285" y="299294"/>
            <a:ext cx="3328098" cy="646331"/>
          </a:xfrm>
          <a:prstGeom prst="rect">
            <a:avLst/>
          </a:prstGeom>
          <a:noFill/>
        </p:spPr>
        <p:txBody>
          <a:bodyPr wrap="square" rtlCol="0">
            <a:spAutoFit/>
          </a:bodyPr>
          <a:lstStyle/>
          <a:p>
            <a:r>
              <a:rPr lang="en-US" sz="1200">
                <a:solidFill>
                  <a:srgbClr val="333333"/>
                </a:solidFill>
                <a:latin typeface="Segoe UI" panose="020B0502040204020203" pitchFamily="34" charset="0"/>
                <a:ea typeface="Times New Roman" panose="02020603050405020304" pitchFamily="18" charset="0"/>
                <a:cs typeface="Segoe UI" panose="020B0502040204020203" pitchFamily="34" charset="0"/>
              </a:rPr>
              <a:t>improve your business but will also give you valuable perspective to help you keep your existing customers.</a:t>
            </a:r>
            <a:endParaRPr lang="en-US" sz="1200"/>
          </a:p>
        </p:txBody>
      </p:sp>
      <p:sp>
        <p:nvSpPr>
          <p:cNvPr id="33" name="Rectangle 32">
            <a:extLst>
              <a:ext uri="{FF2B5EF4-FFF2-40B4-BE49-F238E27FC236}">
                <a16:creationId xmlns:a16="http://schemas.microsoft.com/office/drawing/2014/main" id="{34D8E5A0-7E08-4B03-BB77-2A3812A34759}"/>
              </a:ext>
            </a:extLst>
          </p:cNvPr>
          <p:cNvSpPr/>
          <p:nvPr/>
        </p:nvSpPr>
        <p:spPr>
          <a:xfrm>
            <a:off x="388202" y="1756616"/>
            <a:ext cx="252458" cy="232456"/>
          </a:xfrm>
          <a:prstGeom prst="rect">
            <a:avLst/>
          </a:prstGeom>
          <a:solidFill>
            <a:schemeClr val="bg1">
              <a:lumMod val="95000"/>
            </a:schemeClr>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4" name="Rectangle 33">
            <a:extLst>
              <a:ext uri="{FF2B5EF4-FFF2-40B4-BE49-F238E27FC236}">
                <a16:creationId xmlns:a16="http://schemas.microsoft.com/office/drawing/2014/main" id="{34D8E5A0-7E08-4B03-BB77-2A3812A34759}"/>
              </a:ext>
            </a:extLst>
          </p:cNvPr>
          <p:cNvSpPr/>
          <p:nvPr/>
        </p:nvSpPr>
        <p:spPr>
          <a:xfrm>
            <a:off x="389527" y="3815990"/>
            <a:ext cx="252458" cy="232456"/>
          </a:xfrm>
          <a:prstGeom prst="rect">
            <a:avLst/>
          </a:prstGeom>
          <a:solidFill>
            <a:schemeClr val="bg1">
              <a:lumMod val="95000"/>
            </a:schemeClr>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5" name="Rectangle 34">
            <a:extLst>
              <a:ext uri="{FF2B5EF4-FFF2-40B4-BE49-F238E27FC236}">
                <a16:creationId xmlns:a16="http://schemas.microsoft.com/office/drawing/2014/main" id="{34D8E5A0-7E08-4B03-BB77-2A3812A34759}"/>
              </a:ext>
            </a:extLst>
          </p:cNvPr>
          <p:cNvSpPr/>
          <p:nvPr/>
        </p:nvSpPr>
        <p:spPr>
          <a:xfrm>
            <a:off x="390852" y="7161603"/>
            <a:ext cx="252458" cy="232456"/>
          </a:xfrm>
          <a:prstGeom prst="rect">
            <a:avLst/>
          </a:prstGeom>
          <a:solidFill>
            <a:schemeClr val="bg1">
              <a:lumMod val="95000"/>
            </a:schemeClr>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7" name="Rectangle 36">
            <a:extLst>
              <a:ext uri="{FF2B5EF4-FFF2-40B4-BE49-F238E27FC236}">
                <a16:creationId xmlns:a16="http://schemas.microsoft.com/office/drawing/2014/main" id="{34D8E5A0-7E08-4B03-BB77-2A3812A34759}"/>
              </a:ext>
            </a:extLst>
          </p:cNvPr>
          <p:cNvSpPr/>
          <p:nvPr/>
        </p:nvSpPr>
        <p:spPr>
          <a:xfrm>
            <a:off x="4394190" y="1297736"/>
            <a:ext cx="252458" cy="232456"/>
          </a:xfrm>
          <a:prstGeom prst="rect">
            <a:avLst/>
          </a:prstGeom>
          <a:solidFill>
            <a:schemeClr val="bg1">
              <a:lumMod val="95000"/>
            </a:schemeClr>
          </a:solidFill>
          <a:ln w="285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39107843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992</Words>
  <Application>Microsoft Office PowerPoint</Application>
  <PresentationFormat>Custom</PresentationFormat>
  <Paragraphs>30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Top 9 Ways Financial Firms Keep Customers Happy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Meghan Tooley</dc:creator>
  <cp:lastModifiedBy>Meghan Tooley</cp:lastModifiedBy>
  <cp:revision>6</cp:revision>
  <dcterms:created xsi:type="dcterms:W3CDTF">2021-04-15T23:16:32Z</dcterms:created>
  <dcterms:modified xsi:type="dcterms:W3CDTF">2021-11-17T04:23:02Z</dcterms:modified>
</cp:coreProperties>
</file>