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3A79"/>
    <a:srgbClr val="008AD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E83BD7-13BD-46F3-B3F0-66638CB2CECD}" v="2" dt="2021-04-05T20:33:55.902"/>
    <p1510:client id="{3E60BB9F-B0AC-B000-D743-983117571631}" v="20" dt="2021-04-05T21:13:25.914"/>
    <p1510:client id="{41E7C89F-50DC-C000-0FCE-09481BD4F2E2}" v="88" dt="2021-05-17T21:45:59.881"/>
    <p1510:client id="{4666BB9F-90FF-B000-DEDD-FE8EE38D2B2C}" v="4" dt="2021-04-05T23:04:37.052"/>
    <p1510:client id="{BE0CA111-5585-498F-8207-6CAC8F126FE9}" v="157" dt="2021-04-05T21:19:39.1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95" autoAdjust="0"/>
    <p:restoredTop sz="84254" autoAdjust="0"/>
  </p:normalViewPr>
  <p:slideViewPr>
    <p:cSldViewPr snapToGrid="0">
      <p:cViewPr varScale="1">
        <p:scale>
          <a:sx n="38" d="100"/>
          <a:sy n="38" d="100"/>
        </p:scale>
        <p:origin x="2152" y="7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B66198-D0AB-4836-89FE-CE5D55944675}" type="datetimeFigureOut">
              <a:rPr lang="en-US" smtClean="0"/>
              <a:t>11/19/2021</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F84C35-1B8E-4E8A-A2CE-0ABDE8F491BB}" type="slidenum">
              <a:rPr lang="en-US" smtClean="0"/>
              <a:t>‹#›</a:t>
            </a:fld>
            <a:endParaRPr lang="en-US"/>
          </a:p>
        </p:txBody>
      </p:sp>
    </p:spTree>
    <p:extLst>
      <p:ext uri="{BB962C8B-B14F-4D97-AF65-F5344CB8AC3E}">
        <p14:creationId xmlns:p14="http://schemas.microsoft.com/office/powerpoint/2010/main" val="1423306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9F84C35-1B8E-4E8A-A2CE-0ABDE8F491BB}" type="slidenum">
              <a:rPr lang="en-US" smtClean="0"/>
              <a:t>2</a:t>
            </a:fld>
            <a:endParaRPr lang="en-US"/>
          </a:p>
        </p:txBody>
      </p:sp>
    </p:spTree>
    <p:extLst>
      <p:ext uri="{BB962C8B-B14F-4D97-AF65-F5344CB8AC3E}">
        <p14:creationId xmlns:p14="http://schemas.microsoft.com/office/powerpoint/2010/main" val="2925142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7B9C49-5A79-4920-85BC-680CA0AF01F6}" type="datetimeFigureOut">
              <a:rPr lang="en-US" smtClean="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A0F39-588B-4F5C-9B9E-7581ECAE17D3}" type="slidenum">
              <a:rPr lang="en-US" smtClean="0"/>
              <a:t>‹#›</a:t>
            </a:fld>
            <a:endParaRPr lang="en-US"/>
          </a:p>
        </p:txBody>
      </p:sp>
    </p:spTree>
    <p:extLst>
      <p:ext uri="{BB962C8B-B14F-4D97-AF65-F5344CB8AC3E}">
        <p14:creationId xmlns:p14="http://schemas.microsoft.com/office/powerpoint/2010/main" val="39602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7B9C49-5A79-4920-85BC-680CA0AF01F6}" type="datetimeFigureOut">
              <a:rPr lang="en-US" smtClean="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A0F39-588B-4F5C-9B9E-7581ECAE17D3}" type="slidenum">
              <a:rPr lang="en-US" smtClean="0"/>
              <a:t>‹#›</a:t>
            </a:fld>
            <a:endParaRPr lang="en-US"/>
          </a:p>
        </p:txBody>
      </p:sp>
    </p:spTree>
    <p:extLst>
      <p:ext uri="{BB962C8B-B14F-4D97-AF65-F5344CB8AC3E}">
        <p14:creationId xmlns:p14="http://schemas.microsoft.com/office/powerpoint/2010/main" val="874170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7B9C49-5A79-4920-85BC-680CA0AF01F6}" type="datetimeFigureOut">
              <a:rPr lang="en-US" smtClean="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A0F39-588B-4F5C-9B9E-7581ECAE17D3}" type="slidenum">
              <a:rPr lang="en-US" smtClean="0"/>
              <a:t>‹#›</a:t>
            </a:fld>
            <a:endParaRPr lang="en-US"/>
          </a:p>
        </p:txBody>
      </p:sp>
    </p:spTree>
    <p:extLst>
      <p:ext uri="{BB962C8B-B14F-4D97-AF65-F5344CB8AC3E}">
        <p14:creationId xmlns:p14="http://schemas.microsoft.com/office/powerpoint/2010/main" val="3816128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7B9C49-5A79-4920-85BC-680CA0AF01F6}" type="datetimeFigureOut">
              <a:rPr lang="en-US" smtClean="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A0F39-588B-4F5C-9B9E-7581ECAE17D3}" type="slidenum">
              <a:rPr lang="en-US" smtClean="0"/>
              <a:t>‹#›</a:t>
            </a:fld>
            <a:endParaRPr lang="en-US"/>
          </a:p>
        </p:txBody>
      </p:sp>
    </p:spTree>
    <p:extLst>
      <p:ext uri="{BB962C8B-B14F-4D97-AF65-F5344CB8AC3E}">
        <p14:creationId xmlns:p14="http://schemas.microsoft.com/office/powerpoint/2010/main" val="2980090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7B9C49-5A79-4920-85BC-680CA0AF01F6}" type="datetimeFigureOut">
              <a:rPr lang="en-US" smtClean="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A0F39-588B-4F5C-9B9E-7581ECAE17D3}" type="slidenum">
              <a:rPr lang="en-US" smtClean="0"/>
              <a:t>‹#›</a:t>
            </a:fld>
            <a:endParaRPr lang="en-US"/>
          </a:p>
        </p:txBody>
      </p:sp>
    </p:spTree>
    <p:extLst>
      <p:ext uri="{BB962C8B-B14F-4D97-AF65-F5344CB8AC3E}">
        <p14:creationId xmlns:p14="http://schemas.microsoft.com/office/powerpoint/2010/main" val="2708425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7B9C49-5A79-4920-85BC-680CA0AF01F6}" type="datetimeFigureOut">
              <a:rPr lang="en-US" smtClean="0"/>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A0F39-588B-4F5C-9B9E-7581ECAE17D3}" type="slidenum">
              <a:rPr lang="en-US" smtClean="0"/>
              <a:t>‹#›</a:t>
            </a:fld>
            <a:endParaRPr lang="en-US"/>
          </a:p>
        </p:txBody>
      </p:sp>
    </p:spTree>
    <p:extLst>
      <p:ext uri="{BB962C8B-B14F-4D97-AF65-F5344CB8AC3E}">
        <p14:creationId xmlns:p14="http://schemas.microsoft.com/office/powerpoint/2010/main" val="573051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7B9C49-5A79-4920-85BC-680CA0AF01F6}" type="datetimeFigureOut">
              <a:rPr lang="en-US" smtClean="0"/>
              <a:t>11/19/2021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FA0F39-588B-4F5C-9B9E-7581ECAE17D3}" type="slidenum">
              <a:rPr lang="en-US" smtClean="0"/>
              <a:t>‹#›</a:t>
            </a:fld>
            <a:endParaRPr lang="en-US"/>
          </a:p>
        </p:txBody>
      </p:sp>
    </p:spTree>
    <p:extLst>
      <p:ext uri="{BB962C8B-B14F-4D97-AF65-F5344CB8AC3E}">
        <p14:creationId xmlns:p14="http://schemas.microsoft.com/office/powerpoint/2010/main" val="3925847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7B9C49-5A79-4920-85BC-680CA0AF01F6}" type="datetimeFigureOut">
              <a:rPr lang="en-US" smtClean="0"/>
              <a:t>11/19/2021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FA0F39-588B-4F5C-9B9E-7581ECAE17D3}" type="slidenum">
              <a:rPr lang="en-US" smtClean="0"/>
              <a:t>‹#›</a:t>
            </a:fld>
            <a:endParaRPr lang="en-US"/>
          </a:p>
        </p:txBody>
      </p:sp>
    </p:spTree>
    <p:extLst>
      <p:ext uri="{BB962C8B-B14F-4D97-AF65-F5344CB8AC3E}">
        <p14:creationId xmlns:p14="http://schemas.microsoft.com/office/powerpoint/2010/main" val="425107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7B9C49-5A79-4920-85BC-680CA0AF01F6}" type="datetimeFigureOut">
              <a:rPr lang="en-US" smtClean="0"/>
              <a:t>11/19/2021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FA0F39-588B-4F5C-9B9E-7581ECAE17D3}" type="slidenum">
              <a:rPr lang="en-US" smtClean="0"/>
              <a:t>‹#›</a:t>
            </a:fld>
            <a:endParaRPr lang="en-US"/>
          </a:p>
        </p:txBody>
      </p:sp>
    </p:spTree>
    <p:extLst>
      <p:ext uri="{BB962C8B-B14F-4D97-AF65-F5344CB8AC3E}">
        <p14:creationId xmlns:p14="http://schemas.microsoft.com/office/powerpoint/2010/main" val="1882386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BC7B9C49-5A79-4920-85BC-680CA0AF01F6}" type="datetimeFigureOut">
              <a:rPr lang="en-US" smtClean="0"/>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A0F39-588B-4F5C-9B9E-7581ECAE17D3}" type="slidenum">
              <a:rPr lang="en-US" smtClean="0"/>
              <a:t>‹#›</a:t>
            </a:fld>
            <a:endParaRPr lang="en-US"/>
          </a:p>
        </p:txBody>
      </p:sp>
    </p:spTree>
    <p:extLst>
      <p:ext uri="{BB962C8B-B14F-4D97-AF65-F5344CB8AC3E}">
        <p14:creationId xmlns:p14="http://schemas.microsoft.com/office/powerpoint/2010/main" val="2391211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BC7B9C49-5A79-4920-85BC-680CA0AF01F6}" type="datetimeFigureOut">
              <a:rPr lang="en-US" smtClean="0"/>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A0F39-588B-4F5C-9B9E-7581ECAE17D3}" type="slidenum">
              <a:rPr lang="en-US" smtClean="0"/>
              <a:t>‹#›</a:t>
            </a:fld>
            <a:endParaRPr lang="en-US"/>
          </a:p>
        </p:txBody>
      </p:sp>
    </p:spTree>
    <p:extLst>
      <p:ext uri="{BB962C8B-B14F-4D97-AF65-F5344CB8AC3E}">
        <p14:creationId xmlns:p14="http://schemas.microsoft.com/office/powerpoint/2010/main" val="2458773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BC7B9C49-5A79-4920-85BC-680CA0AF01F6}" type="datetimeFigureOut">
              <a:rPr lang="en-US" smtClean="0"/>
              <a:t>11/19/2021</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08FA0F39-588B-4F5C-9B9E-7581ECAE17D3}" type="slidenum">
              <a:rPr lang="en-US" smtClean="0"/>
              <a:t>‹#›</a:t>
            </a:fld>
            <a:endParaRPr lang="en-US"/>
          </a:p>
        </p:txBody>
      </p:sp>
    </p:spTree>
    <p:extLst>
      <p:ext uri="{BB962C8B-B14F-4D97-AF65-F5344CB8AC3E}">
        <p14:creationId xmlns:p14="http://schemas.microsoft.com/office/powerpoint/2010/main" val="356653010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affirma.com/blog/sharepoint-benefits/"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affirma.com/blog/microsoft-teams-or-sharepoin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affirma.com" TargetMode="External"/><Relationship Id="rId5" Type="http://schemas.openxmlformats.org/officeDocument/2006/relationships/hyperlink" Target="https://www.affirma.com/blog/portfolio_item/selco-credit-union-website-redesign/"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94CAC3F1-B475-4172-AC96-3D22A0C8B4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0101"/>
            <a:ext cx="7772400" cy="3311941"/>
          </a:xfrm>
          <a:prstGeom prst="rect">
            <a:avLst/>
          </a:prstGeom>
        </p:spPr>
      </p:pic>
      <p:sp>
        <p:nvSpPr>
          <p:cNvPr id="38" name="Rectangle 37">
            <a:extLst>
              <a:ext uri="{FF2B5EF4-FFF2-40B4-BE49-F238E27FC236}">
                <a16:creationId xmlns:a16="http://schemas.microsoft.com/office/drawing/2014/main" id="{9E290344-A3F1-473C-9DDD-4EE9E9B44152}"/>
              </a:ext>
              <a:ext uri="{C183D7F6-B498-43B3-948B-1728B52AA6E4}">
                <adec:decorative xmlns:adec="http://schemas.microsoft.com/office/drawing/2017/decorative" val="1"/>
              </a:ext>
            </a:extLst>
          </p:cNvPr>
          <p:cNvSpPr/>
          <p:nvPr/>
        </p:nvSpPr>
        <p:spPr>
          <a:xfrm>
            <a:off x="6141720" y="199275"/>
            <a:ext cx="1630680" cy="587846"/>
          </a:xfrm>
          <a:prstGeom prst="rect">
            <a:avLst/>
          </a:prstGeom>
          <a:solidFill>
            <a:srgbClr val="008A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Segoe UI" panose="020B0502040204020203" pitchFamily="34" charset="0"/>
              <a:cs typeface="Segoe UI" panose="020B0502040204020203" pitchFamily="34" charset="0"/>
            </a:endParaRPr>
          </a:p>
        </p:txBody>
      </p:sp>
      <p:sp>
        <p:nvSpPr>
          <p:cNvPr id="4" name="Title 3">
            <a:extLst>
              <a:ext uri="{FF2B5EF4-FFF2-40B4-BE49-F238E27FC236}">
                <a16:creationId xmlns:a16="http://schemas.microsoft.com/office/drawing/2014/main" id="{3EA084AC-57F7-4385-BAD3-EECE201BEB9A}"/>
              </a:ext>
            </a:extLst>
          </p:cNvPr>
          <p:cNvSpPr txBox="1">
            <a:spLocks noGrp="1"/>
          </p:cNvSpPr>
          <p:nvPr>
            <p:ph type="title" idx="4294967295"/>
          </p:nvPr>
        </p:nvSpPr>
        <p:spPr>
          <a:xfrm>
            <a:off x="366318" y="348405"/>
            <a:ext cx="4925772" cy="7078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lvl="0" defTabSz="457200">
              <a:lnSpc>
                <a:spcPct val="100000"/>
              </a:lnSpc>
              <a:spcBef>
                <a:spcPts val="0"/>
              </a:spcBef>
              <a:spcAft>
                <a:spcPts val="800"/>
              </a:spcAft>
              <a:defRPr/>
            </a:pPr>
            <a:r>
              <a:rPr lang="en-US" sz="2000" b="1" dirty="0">
                <a:solidFill>
                  <a:schemeClr val="bg1"/>
                </a:solidFill>
                <a:latin typeface="Segoe UI" panose="020B0502040204020203" pitchFamily="34" charset="0"/>
                <a:ea typeface="Calibri" panose="020F0502020204030204" pitchFamily="34" charset="0"/>
                <a:cs typeface="Segoe UI" panose="020B0502040204020203" pitchFamily="34" charset="0"/>
              </a:rPr>
              <a:t>5 Reasons Financial Institutions Should Use a Consulting Firm</a:t>
            </a:r>
            <a:endParaRPr kumimoji="0" lang="en-US" sz="2000" b="1" i="0" u="none" strike="noStrike" kern="1200" cap="none" spc="0" normalizeH="0" baseline="0" noProof="0" dirty="0">
              <a:ln>
                <a:noFill/>
              </a:ln>
              <a:solidFill>
                <a:schemeClr val="bg1"/>
              </a:solidFill>
              <a:effectLst/>
              <a:uLnTx/>
              <a:uFillTx/>
              <a:latin typeface="Segoe UI" panose="020B0502040204020203" pitchFamily="34" charset="0"/>
              <a:ea typeface="Calibri" panose="020F0502020204030204" pitchFamily="34" charset="0"/>
              <a:cs typeface="Segoe UI" panose="020B0502040204020203" pitchFamily="34" charset="0"/>
            </a:endParaRPr>
          </a:p>
        </p:txBody>
      </p:sp>
      <p:sp>
        <p:nvSpPr>
          <p:cNvPr id="37" name="TextBox 36">
            <a:extLst>
              <a:ext uri="{FF2B5EF4-FFF2-40B4-BE49-F238E27FC236}">
                <a16:creationId xmlns:a16="http://schemas.microsoft.com/office/drawing/2014/main" id="{54CD564E-3C8A-48FC-9FBE-3D0E1005BE46}"/>
              </a:ext>
            </a:extLst>
          </p:cNvPr>
          <p:cNvSpPr txBox="1"/>
          <p:nvPr/>
        </p:nvSpPr>
        <p:spPr>
          <a:xfrm>
            <a:off x="6406384" y="348406"/>
            <a:ext cx="1432690" cy="338554"/>
          </a:xfrm>
          <a:prstGeom prst="rect">
            <a:avLst/>
          </a:prstGeom>
          <a:noFill/>
        </p:spPr>
        <p:txBody>
          <a:bodyPr wrap="square" rtlCol="0">
            <a:spAutoFit/>
          </a:bodyPr>
          <a:lstStyle/>
          <a:p>
            <a:pPr>
              <a:spcAft>
                <a:spcPts val="800"/>
              </a:spcAft>
            </a:pPr>
            <a:r>
              <a:rPr lang="en-US" sz="1600" dirty="0">
                <a:solidFill>
                  <a:schemeClr val="bg1"/>
                </a:solidFill>
                <a:latin typeface="Segoe UI Semibold" panose="020B0702040204020203" pitchFamily="34" charset="0"/>
                <a:ea typeface="Calibri" panose="020F0502020204030204" pitchFamily="34" charset="0"/>
                <a:cs typeface="Segoe UI Semibold" panose="020B0702040204020203" pitchFamily="34" charset="0"/>
              </a:rPr>
              <a:t>Tip Sheet</a:t>
            </a:r>
          </a:p>
        </p:txBody>
      </p:sp>
      <p:sp>
        <p:nvSpPr>
          <p:cNvPr id="5" name="TextBox 4">
            <a:extLst>
              <a:ext uri="{FF2B5EF4-FFF2-40B4-BE49-F238E27FC236}">
                <a16:creationId xmlns:a16="http://schemas.microsoft.com/office/drawing/2014/main" id="{70B2414E-BC0A-492C-A276-8373E2261347}"/>
              </a:ext>
            </a:extLst>
          </p:cNvPr>
          <p:cNvSpPr txBox="1"/>
          <p:nvPr/>
        </p:nvSpPr>
        <p:spPr>
          <a:xfrm>
            <a:off x="366317" y="1086262"/>
            <a:ext cx="5345165" cy="1754326"/>
          </a:xfrm>
          <a:prstGeom prst="rect">
            <a:avLst/>
          </a:prstGeom>
          <a:noFill/>
        </p:spPr>
        <p:txBody>
          <a:bodyPr wrap="square" rtlCol="0">
            <a:spAutoFit/>
          </a:bodyPr>
          <a:lstStyle/>
          <a:p>
            <a:pPr>
              <a:spcAft>
                <a:spcPts val="800"/>
              </a:spcAft>
            </a:pPr>
            <a:r>
              <a:rPr lang="en-US" sz="1200" dirty="0">
                <a:solidFill>
                  <a:schemeClr val="bg1"/>
                </a:solidFill>
                <a:latin typeface="Segoe UI" panose="020B0502040204020203" pitchFamily="34" charset="0"/>
                <a:ea typeface="Calibri" panose="020F0502020204030204" pitchFamily="34" charset="0"/>
                <a:cs typeface="Segoe UI" panose="020B0502040204020203" pitchFamily="34" charset="0"/>
              </a:rPr>
              <a:t>The financial industry is constantly evolving, and it can be difficult for banks, credit unions, mortgage companies and other financial institutions to keep up with not only the latest technology and workplace operating needs, but also customer demands, shifting regulations, and digital automation.    From personal finance to commercial banks, digital advancement and increased financial technology is rapidly transforming the financial sector. Employees are working remotely, and tech-savvy consumers have all but completely shifted to online interactions making security, IT infrastructure, and streamlined business more important than ever before. </a:t>
            </a:r>
          </a:p>
        </p:txBody>
      </p:sp>
      <p:sp>
        <p:nvSpPr>
          <p:cNvPr id="20" name="TextBox 19">
            <a:extLst>
              <a:ext uri="{FF2B5EF4-FFF2-40B4-BE49-F238E27FC236}">
                <a16:creationId xmlns:a16="http://schemas.microsoft.com/office/drawing/2014/main" id="{78D0F95E-09C7-4EC5-8116-BF4980FA8968}"/>
              </a:ext>
            </a:extLst>
          </p:cNvPr>
          <p:cNvSpPr txBox="1"/>
          <p:nvPr/>
        </p:nvSpPr>
        <p:spPr>
          <a:xfrm>
            <a:off x="324102" y="3359937"/>
            <a:ext cx="3429285" cy="1015663"/>
          </a:xfrm>
          <a:prstGeom prst="rect">
            <a:avLst/>
          </a:prstGeom>
          <a:noFill/>
        </p:spPr>
        <p:txBody>
          <a:bodyPr wrap="square" rtlCol="0">
            <a:spAutoFit/>
          </a:bodyPr>
          <a:lstStyle/>
          <a:p>
            <a:pPr>
              <a:spcAft>
                <a:spcPts val="800"/>
              </a:spcAft>
            </a:pPr>
            <a:r>
              <a:rPr lang="en-US" sz="1200" dirty="0">
                <a:latin typeface="Segoe UI" panose="020B0502040204020203" pitchFamily="34" charset="0"/>
                <a:ea typeface="Calibri" panose="020F0502020204030204" pitchFamily="34" charset="0"/>
                <a:cs typeface="Segoe UI" panose="020B0502040204020203" pitchFamily="34" charset="0"/>
              </a:rPr>
              <a:t>Financial institutions are enlisting the help of expert technology and business consultants to help fill the gaps for needed services. Here are five important reasons financial institutions should use a consulting firm in the 21st century: </a:t>
            </a:r>
          </a:p>
        </p:txBody>
      </p:sp>
      <p:grpSp>
        <p:nvGrpSpPr>
          <p:cNvPr id="2" name="Group 1">
            <a:extLst>
              <a:ext uri="{FF2B5EF4-FFF2-40B4-BE49-F238E27FC236}">
                <a16:creationId xmlns:a16="http://schemas.microsoft.com/office/drawing/2014/main" id="{E3B0A469-C9FF-4D36-9F6E-23C07D507B91}"/>
              </a:ext>
            </a:extLst>
          </p:cNvPr>
          <p:cNvGrpSpPr/>
          <p:nvPr/>
        </p:nvGrpSpPr>
        <p:grpSpPr>
          <a:xfrm>
            <a:off x="423607" y="4516372"/>
            <a:ext cx="400285" cy="400285"/>
            <a:chOff x="451772" y="5844149"/>
            <a:chExt cx="400285" cy="400285"/>
          </a:xfrm>
        </p:grpSpPr>
        <p:sp>
          <p:nvSpPr>
            <p:cNvPr id="28" name="Oval 27">
              <a:extLst>
                <a:ext uri="{FF2B5EF4-FFF2-40B4-BE49-F238E27FC236}">
                  <a16:creationId xmlns:a16="http://schemas.microsoft.com/office/drawing/2014/main" id="{27FEE9C2-BA77-4812-95CD-79D4D745BA8C}"/>
                </a:ext>
                <a:ext uri="{C183D7F6-B498-43B3-948B-1728B52AA6E4}">
                  <adec:decorative xmlns:adec="http://schemas.microsoft.com/office/drawing/2017/decorative" val="1"/>
                </a:ext>
              </a:extLst>
            </p:cNvPr>
            <p:cNvSpPr/>
            <p:nvPr/>
          </p:nvSpPr>
          <p:spPr>
            <a:xfrm>
              <a:off x="451772" y="5844149"/>
              <a:ext cx="400285" cy="400285"/>
            </a:xfrm>
            <a:prstGeom prst="ellipse">
              <a:avLst/>
            </a:prstGeom>
            <a:solidFill>
              <a:srgbClr val="063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DFCC5EB9-5DCE-45CB-909B-8470DBB9C101}"/>
                </a:ext>
              </a:extLst>
            </p:cNvPr>
            <p:cNvSpPr txBox="1"/>
            <p:nvPr/>
          </p:nvSpPr>
          <p:spPr>
            <a:xfrm>
              <a:off x="478962" y="5844236"/>
              <a:ext cx="183783" cy="400110"/>
            </a:xfrm>
            <a:prstGeom prst="rect">
              <a:avLst/>
            </a:prstGeom>
            <a:noFill/>
          </p:spPr>
          <p:txBody>
            <a:bodyPr wrap="square" rtlCol="0">
              <a:spAutoFit/>
            </a:bodyPr>
            <a:lstStyle/>
            <a:p>
              <a:pPr>
                <a:spcAft>
                  <a:spcPts val="800"/>
                </a:spcAft>
              </a:pPr>
              <a:r>
                <a:rPr lang="en-US" sz="2000" b="1" dirty="0">
                  <a:solidFill>
                    <a:schemeClr val="bg1"/>
                  </a:solidFill>
                  <a:latin typeface="Segoe UI" panose="020B0502040204020203" pitchFamily="34" charset="0"/>
                  <a:ea typeface="Calibri" panose="020F0502020204030204" pitchFamily="34" charset="0"/>
                  <a:cs typeface="Segoe UI" panose="020B0502040204020203" pitchFamily="34" charset="0"/>
                </a:rPr>
                <a:t>1</a:t>
              </a:r>
            </a:p>
          </p:txBody>
        </p:sp>
      </p:grpSp>
      <p:sp>
        <p:nvSpPr>
          <p:cNvPr id="26" name="TextBox 25">
            <a:extLst>
              <a:ext uri="{FF2B5EF4-FFF2-40B4-BE49-F238E27FC236}">
                <a16:creationId xmlns:a16="http://schemas.microsoft.com/office/drawing/2014/main" id="{91A67DB3-54BB-4E9F-921A-B449D7612270}"/>
              </a:ext>
            </a:extLst>
          </p:cNvPr>
          <p:cNvSpPr txBox="1"/>
          <p:nvPr/>
        </p:nvSpPr>
        <p:spPr>
          <a:xfrm>
            <a:off x="909958" y="4438628"/>
            <a:ext cx="2847560" cy="584775"/>
          </a:xfrm>
          <a:prstGeom prst="rect">
            <a:avLst/>
          </a:prstGeom>
          <a:noFill/>
        </p:spPr>
        <p:txBody>
          <a:bodyPr wrap="square" rtlCol="0">
            <a:spAutoFit/>
          </a:bodyPr>
          <a:lstStyle/>
          <a:p>
            <a:pPr>
              <a:spcAft>
                <a:spcPts val="800"/>
              </a:spcAft>
            </a:pPr>
            <a:r>
              <a:rPr lang="en-US" sz="1600" dirty="0">
                <a:solidFill>
                  <a:srgbClr val="008AD9"/>
                </a:solidFill>
                <a:latin typeface="Segoe UI Semibold" panose="020B0702040204020203" pitchFamily="34" charset="0"/>
                <a:ea typeface="Calibri" panose="020F0502020204030204" pitchFamily="34" charset="0"/>
                <a:cs typeface="Segoe UI Semibold" panose="020B0702040204020203" pitchFamily="34" charset="0"/>
              </a:rPr>
              <a:t>Streamline Business Operations </a:t>
            </a:r>
          </a:p>
        </p:txBody>
      </p:sp>
      <p:sp>
        <p:nvSpPr>
          <p:cNvPr id="27" name="TextBox 26">
            <a:extLst>
              <a:ext uri="{FF2B5EF4-FFF2-40B4-BE49-F238E27FC236}">
                <a16:creationId xmlns:a16="http://schemas.microsoft.com/office/drawing/2014/main" id="{D026BE93-A7C3-4455-B483-BF6F2B559828}"/>
              </a:ext>
            </a:extLst>
          </p:cNvPr>
          <p:cNvSpPr txBox="1"/>
          <p:nvPr/>
        </p:nvSpPr>
        <p:spPr>
          <a:xfrm>
            <a:off x="366317" y="5198201"/>
            <a:ext cx="3269624" cy="4791055"/>
          </a:xfrm>
          <a:prstGeom prst="rect">
            <a:avLst/>
          </a:prstGeom>
          <a:noFill/>
        </p:spPr>
        <p:txBody>
          <a:bodyPr wrap="square" lIns="91440" tIns="45720" rIns="91440" bIns="45720" rtlCol="0" anchor="t">
            <a:spAutoFit/>
          </a:bodyPr>
          <a:lstStyle/>
          <a:p>
            <a:pPr fontAlgn="base">
              <a:spcAft>
                <a:spcPts val="750"/>
              </a:spcAft>
            </a:pPr>
            <a:r>
              <a:rPr lang="en-US" sz="1200">
                <a:solidFill>
                  <a:srgbClr val="333333"/>
                </a:solidFill>
                <a:latin typeface="Segoe UI"/>
                <a:ea typeface="Times New Roman" panose="02020603050405020304" pitchFamily="18" charset="0"/>
                <a:cs typeface="Segoe UI"/>
              </a:rPr>
              <a:t>Modern business and software solutions, like </a:t>
            </a:r>
            <a:r>
              <a:rPr lang="en-US" sz="1200">
                <a:solidFill>
                  <a:srgbClr val="333333"/>
                </a:solidFill>
                <a:latin typeface="Segoe UI"/>
                <a:ea typeface="Times New Roman" panose="02020603050405020304" pitchFamily="18" charset="0"/>
                <a:cs typeface="Segoe UI"/>
                <a:hlinkClick r:id="rId3"/>
              </a:rPr>
              <a:t>SharePoint</a:t>
            </a:r>
            <a:r>
              <a:rPr lang="en-US" sz="1200">
                <a:solidFill>
                  <a:srgbClr val="333333"/>
                </a:solidFill>
                <a:latin typeface="Segoe UI"/>
                <a:ea typeface="Times New Roman" panose="02020603050405020304" pitchFamily="18" charset="0"/>
                <a:cs typeface="Segoe UI"/>
              </a:rPr>
              <a:t> and NetSuite, that translate your complex business requirements into simple, user-friendly systems and tools can provide many benefits, including:  </a:t>
            </a:r>
            <a:endPar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endParaRPr>
          </a:p>
          <a:p>
            <a:pPr marL="171450" indent="-171450" fontAlgn="base">
              <a:spcAft>
                <a:spcPts val="750"/>
              </a:spcAft>
              <a:buFont typeface="Arial" panose="020B0604020202020204" pitchFamily="34" charset="0"/>
              <a:buChar char="•"/>
            </a:pPr>
            <a:r>
              <a:rPr lang="en-US" sz="1200">
                <a:solidFill>
                  <a:srgbClr val="333333"/>
                </a:solidFill>
                <a:latin typeface="Segoe UI"/>
                <a:ea typeface="Times New Roman" panose="02020603050405020304" pitchFamily="18" charset="0"/>
                <a:cs typeface="Segoe UI"/>
              </a:rPr>
              <a:t>Increased organization efficiencies </a:t>
            </a:r>
            <a:endPar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endParaRPr>
          </a:p>
          <a:p>
            <a:pPr marL="171450" indent="-171450" fontAlgn="base">
              <a:spcAft>
                <a:spcPts val="750"/>
              </a:spcAft>
              <a:buFont typeface="Arial" panose="020B0604020202020204" pitchFamily="34" charset="0"/>
              <a:buChar char="•"/>
            </a:pPr>
            <a:r>
              <a:rPr lang="en-US" sz="1200">
                <a:solidFill>
                  <a:srgbClr val="333333"/>
                </a:solidFill>
                <a:latin typeface="Segoe UI"/>
                <a:ea typeface="Times New Roman" panose="02020603050405020304" pitchFamily="18" charset="0"/>
                <a:cs typeface="Segoe UI"/>
              </a:rPr>
              <a:t>Decreased operating costs </a:t>
            </a:r>
            <a:endPar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endParaRPr>
          </a:p>
          <a:p>
            <a:pPr marL="171450" indent="-171450" fontAlgn="base">
              <a:spcAft>
                <a:spcPts val="750"/>
              </a:spcAft>
              <a:buFont typeface="Arial" panose="020B0604020202020204" pitchFamily="34" charset="0"/>
              <a:buChar char="•"/>
            </a:pPr>
            <a:r>
              <a:rPr lang="en-US" sz="1200">
                <a:solidFill>
                  <a:srgbClr val="333333"/>
                </a:solidFill>
                <a:latin typeface="Segoe UI"/>
                <a:ea typeface="Times New Roman" panose="02020603050405020304" pitchFamily="18" charset="0"/>
                <a:cs typeface="Segoe UI"/>
              </a:rPr>
              <a:t>Streamlined manual processes </a:t>
            </a:r>
            <a:endPar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endParaRPr>
          </a:p>
          <a:p>
            <a:pPr marL="171450" indent="-171450" fontAlgn="base">
              <a:spcAft>
                <a:spcPts val="750"/>
              </a:spcAft>
              <a:buFont typeface="Arial" panose="020B0604020202020204" pitchFamily="34" charset="0"/>
              <a:buChar char="•"/>
            </a:pPr>
            <a:r>
              <a:rPr lang="en-US" sz="1200">
                <a:solidFill>
                  <a:srgbClr val="333333"/>
                </a:solidFill>
                <a:latin typeface="Segoe UI"/>
                <a:ea typeface="Times New Roman" panose="02020603050405020304" pitchFamily="18" charset="0"/>
                <a:cs typeface="Segoe UI"/>
              </a:rPr>
              <a:t>Improved employee productivity </a:t>
            </a:r>
            <a:endPar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endParaRPr>
          </a:p>
          <a:p>
            <a:pPr marL="171450" indent="-171450" fontAlgn="base">
              <a:spcAft>
                <a:spcPts val="750"/>
              </a:spcAft>
              <a:buFont typeface="Arial" panose="020B0604020202020204" pitchFamily="34" charset="0"/>
              <a:buChar char="•"/>
            </a:pPr>
            <a:r>
              <a:rPr lang="en-US" sz="1200">
                <a:solidFill>
                  <a:srgbClr val="333333"/>
                </a:solidFill>
                <a:latin typeface="Segoe UI"/>
                <a:ea typeface="Times New Roman" panose="02020603050405020304" pitchFamily="18" charset="0"/>
                <a:cs typeface="Segoe UI"/>
              </a:rPr>
              <a:t>Advanced security </a:t>
            </a:r>
            <a:endPar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endParaRPr>
          </a:p>
          <a:p>
            <a:pPr fontAlgn="base">
              <a:spcAft>
                <a:spcPts val="750"/>
              </a:spcAft>
            </a:pPr>
            <a:r>
              <a:rPr lang="en-US" sz="1200">
                <a:solidFill>
                  <a:srgbClr val="333333"/>
                </a:solidFill>
                <a:latin typeface="Segoe UI"/>
                <a:ea typeface="Times New Roman" panose="02020603050405020304" pitchFamily="18" charset="0"/>
                <a:cs typeface="Segoe UI"/>
              </a:rPr>
              <a:t>Investing in customized solutions in information architecture, permissions and security, dashboards, and team communication sites will not only help solve your toughest problems; it will also help provide scalable solutions that will help you grow. </a:t>
            </a:r>
            <a:endPar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endParaRPr>
          </a:p>
          <a:p>
            <a:pPr fontAlgn="base">
              <a:spcAft>
                <a:spcPts val="750"/>
              </a:spcAft>
            </a:pPr>
            <a:r>
              <a:rPr lang="en-US" sz="1200">
                <a:solidFill>
                  <a:srgbClr val="333333"/>
                </a:solidFill>
                <a:latin typeface="Segoe UI"/>
                <a:ea typeface="Times New Roman" panose="02020603050405020304" pitchFamily="18" charset="0"/>
                <a:cs typeface="Segoe UI"/>
              </a:rPr>
              <a:t>Consulting firms offer efficient technologies and proven methods and processes to make these modern solutions a reality. </a:t>
            </a:r>
            <a:endPar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endParaRPr>
          </a:p>
          <a:p>
            <a:pPr fontAlgn="base">
              <a:spcAft>
                <a:spcPts val="750"/>
              </a:spcAft>
            </a:pPr>
            <a:endPar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endParaRPr>
          </a:p>
        </p:txBody>
      </p:sp>
      <p:grpSp>
        <p:nvGrpSpPr>
          <p:cNvPr id="3" name="Group 2">
            <a:extLst>
              <a:ext uri="{FF2B5EF4-FFF2-40B4-BE49-F238E27FC236}">
                <a16:creationId xmlns:a16="http://schemas.microsoft.com/office/drawing/2014/main" id="{E2CC5831-1212-4AF0-9839-FAA366BE513C}"/>
              </a:ext>
            </a:extLst>
          </p:cNvPr>
          <p:cNvGrpSpPr/>
          <p:nvPr/>
        </p:nvGrpSpPr>
        <p:grpSpPr>
          <a:xfrm>
            <a:off x="4006005" y="3447194"/>
            <a:ext cx="400285" cy="409695"/>
            <a:chOff x="4007450" y="4838901"/>
            <a:chExt cx="400285" cy="409695"/>
          </a:xfrm>
        </p:grpSpPr>
        <p:sp>
          <p:nvSpPr>
            <p:cNvPr id="24" name="Oval 23">
              <a:extLst>
                <a:ext uri="{FF2B5EF4-FFF2-40B4-BE49-F238E27FC236}">
                  <a16:creationId xmlns:a16="http://schemas.microsoft.com/office/drawing/2014/main" id="{5BB85E1C-C50C-4A9F-849E-2723F035063D}"/>
                </a:ext>
                <a:ext uri="{C183D7F6-B498-43B3-948B-1728B52AA6E4}">
                  <adec:decorative xmlns:adec="http://schemas.microsoft.com/office/drawing/2017/decorative" val="1"/>
                </a:ext>
              </a:extLst>
            </p:cNvPr>
            <p:cNvSpPr/>
            <p:nvPr/>
          </p:nvSpPr>
          <p:spPr>
            <a:xfrm>
              <a:off x="4007450" y="4848311"/>
              <a:ext cx="400285" cy="400285"/>
            </a:xfrm>
            <a:prstGeom prst="ellipse">
              <a:avLst/>
            </a:prstGeom>
            <a:solidFill>
              <a:srgbClr val="063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D6900BF6-CFA4-47D2-A921-F0716F4860A0}"/>
                </a:ext>
              </a:extLst>
            </p:cNvPr>
            <p:cNvSpPr txBox="1"/>
            <p:nvPr/>
          </p:nvSpPr>
          <p:spPr>
            <a:xfrm>
              <a:off x="4041000" y="4838901"/>
              <a:ext cx="228079" cy="400110"/>
            </a:xfrm>
            <a:prstGeom prst="rect">
              <a:avLst/>
            </a:prstGeom>
            <a:noFill/>
          </p:spPr>
          <p:txBody>
            <a:bodyPr wrap="square" rtlCol="0">
              <a:spAutoFit/>
            </a:bodyPr>
            <a:lstStyle/>
            <a:p>
              <a:pPr>
                <a:spcAft>
                  <a:spcPts val="800"/>
                </a:spcAft>
              </a:pPr>
              <a:r>
                <a:rPr lang="en-US" sz="2000" b="1" dirty="0">
                  <a:solidFill>
                    <a:schemeClr val="bg1"/>
                  </a:solidFill>
                  <a:latin typeface="Segoe UI" panose="020B0502040204020203" pitchFamily="34" charset="0"/>
                  <a:ea typeface="Calibri" panose="020F0502020204030204" pitchFamily="34" charset="0"/>
                  <a:cs typeface="Segoe UI" panose="020B0502040204020203" pitchFamily="34" charset="0"/>
                </a:rPr>
                <a:t>2</a:t>
              </a:r>
            </a:p>
          </p:txBody>
        </p:sp>
      </p:grpSp>
      <p:sp>
        <p:nvSpPr>
          <p:cNvPr id="21" name="TextBox 20">
            <a:extLst>
              <a:ext uri="{FF2B5EF4-FFF2-40B4-BE49-F238E27FC236}">
                <a16:creationId xmlns:a16="http://schemas.microsoft.com/office/drawing/2014/main" id="{1A881BD9-2F9C-4043-9426-436CC310BC12}"/>
              </a:ext>
            </a:extLst>
          </p:cNvPr>
          <p:cNvSpPr txBox="1"/>
          <p:nvPr/>
        </p:nvSpPr>
        <p:spPr>
          <a:xfrm>
            <a:off x="4476593" y="3401840"/>
            <a:ext cx="2848908" cy="584775"/>
          </a:xfrm>
          <a:prstGeom prst="rect">
            <a:avLst/>
          </a:prstGeom>
          <a:noFill/>
        </p:spPr>
        <p:txBody>
          <a:bodyPr wrap="square" rtlCol="0">
            <a:spAutoFit/>
          </a:bodyPr>
          <a:lstStyle/>
          <a:p>
            <a:pPr>
              <a:spcAft>
                <a:spcPts val="800"/>
              </a:spcAft>
            </a:pPr>
            <a:r>
              <a:rPr lang="en-US" sz="1600" dirty="0">
                <a:solidFill>
                  <a:srgbClr val="008AD9"/>
                </a:solidFill>
                <a:latin typeface="Segoe UI Semibold" panose="020B0702040204020203" pitchFamily="34" charset="0"/>
                <a:ea typeface="Calibri" panose="020F0502020204030204" pitchFamily="34" charset="0"/>
                <a:cs typeface="Segoe UI Semibold" panose="020B0702040204020203" pitchFamily="34" charset="0"/>
              </a:rPr>
              <a:t>Engage More Customers and Prospects</a:t>
            </a:r>
          </a:p>
        </p:txBody>
      </p:sp>
      <p:sp>
        <p:nvSpPr>
          <p:cNvPr id="23" name="TextBox 22">
            <a:extLst>
              <a:ext uri="{FF2B5EF4-FFF2-40B4-BE49-F238E27FC236}">
                <a16:creationId xmlns:a16="http://schemas.microsoft.com/office/drawing/2014/main" id="{D465E607-908E-4B5F-88B1-442A9D3EA54A}"/>
              </a:ext>
            </a:extLst>
          </p:cNvPr>
          <p:cNvSpPr txBox="1"/>
          <p:nvPr/>
        </p:nvSpPr>
        <p:spPr>
          <a:xfrm>
            <a:off x="4010350" y="4027179"/>
            <a:ext cx="3437948" cy="4852610"/>
          </a:xfrm>
          <a:prstGeom prst="rect">
            <a:avLst/>
          </a:prstGeom>
          <a:noFill/>
        </p:spPr>
        <p:txBody>
          <a:bodyPr wrap="square" rtlCol="0">
            <a:spAutoFit/>
          </a:bodyPr>
          <a:lstStyle/>
          <a:p>
            <a:pPr fontAlgn="base">
              <a:spcAft>
                <a:spcPts val="750"/>
              </a:spcAft>
            </a:pPr>
            <a:r>
              <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rPr>
              <a:t>The financial services industry must be especially savvy when it comes to not only a user-friendly website that beats the competition, but also staying on your customers’ minds. Creative marketing can help you do the following: </a:t>
            </a:r>
          </a:p>
          <a:p>
            <a:pPr marL="171450" indent="-171450" fontAlgn="base">
              <a:spcAft>
                <a:spcPts val="750"/>
              </a:spcAft>
              <a:buFont typeface="Arial" panose="020B0604020202020204" pitchFamily="34" charset="0"/>
              <a:buChar char="•"/>
            </a:pPr>
            <a:r>
              <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rPr>
              <a:t>Beat the competition </a:t>
            </a:r>
          </a:p>
          <a:p>
            <a:pPr marL="171450" indent="-171450" fontAlgn="base">
              <a:spcAft>
                <a:spcPts val="750"/>
              </a:spcAft>
              <a:buFont typeface="Arial" panose="020B0604020202020204" pitchFamily="34" charset="0"/>
              <a:buChar char="•"/>
            </a:pPr>
            <a:r>
              <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rPr>
              <a:t>Generate more leads </a:t>
            </a:r>
          </a:p>
          <a:p>
            <a:pPr marL="171450" indent="-171450" fontAlgn="base">
              <a:spcAft>
                <a:spcPts val="750"/>
              </a:spcAft>
              <a:buFont typeface="Arial" panose="020B0604020202020204" pitchFamily="34" charset="0"/>
              <a:buChar char="•"/>
            </a:pPr>
            <a:r>
              <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rPr>
              <a:t>Keep existing customers </a:t>
            </a:r>
          </a:p>
          <a:p>
            <a:pPr fontAlgn="base">
              <a:spcAft>
                <a:spcPts val="750"/>
              </a:spcAft>
            </a:pPr>
            <a:r>
              <a:rPr lang="en-US" sz="1200" dirty="0">
                <a:latin typeface="Segoe UI" panose="020B0502040204020203" pitchFamily="34" charset="0"/>
                <a:cs typeface="Segoe UI" panose="020B0502040204020203" pitchFamily="34" charset="0"/>
              </a:rPr>
              <a:t>This can be in the form of digital marketing and appealing to your specific audience segment through search engine optimization, paid advertising, social media, or more traditional channels. Or it could be in the form of clever branding and campaigns that not only speak to your customers, but also emotionally connect with them to become loyal advocates. Consulting firms bring a fresh perspective in addition to specific channel experts and software implementation resources, such as HubSpot, to help you achieve results you may not have available in-house. </a:t>
            </a:r>
          </a:p>
          <a:p>
            <a:pPr fontAlgn="base">
              <a:spcAft>
                <a:spcPts val="750"/>
              </a:spcAft>
            </a:pPr>
            <a:endPar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endParaRPr>
          </a:p>
        </p:txBody>
      </p:sp>
      <p:grpSp>
        <p:nvGrpSpPr>
          <p:cNvPr id="30" name="Group 29">
            <a:extLst>
              <a:ext uri="{FF2B5EF4-FFF2-40B4-BE49-F238E27FC236}">
                <a16:creationId xmlns:a16="http://schemas.microsoft.com/office/drawing/2014/main" id="{AC5F55E7-016D-42C4-A36D-7CE7241EC2B7}"/>
              </a:ext>
            </a:extLst>
          </p:cNvPr>
          <p:cNvGrpSpPr/>
          <p:nvPr/>
        </p:nvGrpSpPr>
        <p:grpSpPr>
          <a:xfrm>
            <a:off x="4014466" y="8617892"/>
            <a:ext cx="400285" cy="406401"/>
            <a:chOff x="548872" y="5611103"/>
            <a:chExt cx="400285" cy="406401"/>
          </a:xfrm>
        </p:grpSpPr>
        <p:sp>
          <p:nvSpPr>
            <p:cNvPr id="31" name="Oval 30">
              <a:extLst>
                <a:ext uri="{FF2B5EF4-FFF2-40B4-BE49-F238E27FC236}">
                  <a16:creationId xmlns:a16="http://schemas.microsoft.com/office/drawing/2014/main" id="{6AAEBE35-FCBD-4EF8-A3D8-19C6850C1F56}"/>
                </a:ext>
                <a:ext uri="{C183D7F6-B498-43B3-948B-1728B52AA6E4}">
                  <adec:decorative xmlns:adec="http://schemas.microsoft.com/office/drawing/2017/decorative" val="1"/>
                </a:ext>
              </a:extLst>
            </p:cNvPr>
            <p:cNvSpPr/>
            <p:nvPr/>
          </p:nvSpPr>
          <p:spPr>
            <a:xfrm>
              <a:off x="548872" y="5617219"/>
              <a:ext cx="400285" cy="400285"/>
            </a:xfrm>
            <a:prstGeom prst="ellipse">
              <a:avLst/>
            </a:prstGeom>
            <a:solidFill>
              <a:srgbClr val="063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F8878FDF-5027-4C98-98DC-A921348E719D}"/>
                </a:ext>
              </a:extLst>
            </p:cNvPr>
            <p:cNvSpPr txBox="1"/>
            <p:nvPr/>
          </p:nvSpPr>
          <p:spPr>
            <a:xfrm>
              <a:off x="578298" y="5611103"/>
              <a:ext cx="228079" cy="400110"/>
            </a:xfrm>
            <a:prstGeom prst="rect">
              <a:avLst/>
            </a:prstGeom>
            <a:noFill/>
          </p:spPr>
          <p:txBody>
            <a:bodyPr wrap="square" rtlCol="0">
              <a:spAutoFit/>
            </a:bodyPr>
            <a:lstStyle/>
            <a:p>
              <a:pPr>
                <a:spcAft>
                  <a:spcPts val="800"/>
                </a:spcAft>
              </a:pPr>
              <a:r>
                <a:rPr lang="en-US" sz="2000" b="1" dirty="0">
                  <a:solidFill>
                    <a:schemeClr val="bg1"/>
                  </a:solidFill>
                  <a:latin typeface="Segoe UI" panose="020B0502040204020203" pitchFamily="34" charset="0"/>
                  <a:ea typeface="Calibri" panose="020F0502020204030204" pitchFamily="34" charset="0"/>
                  <a:cs typeface="Segoe UI" panose="020B0502040204020203" pitchFamily="34" charset="0"/>
                </a:rPr>
                <a:t>3</a:t>
              </a:r>
            </a:p>
          </p:txBody>
        </p:sp>
      </p:grpSp>
      <p:sp>
        <p:nvSpPr>
          <p:cNvPr id="33" name="TextBox 32">
            <a:extLst>
              <a:ext uri="{FF2B5EF4-FFF2-40B4-BE49-F238E27FC236}">
                <a16:creationId xmlns:a16="http://schemas.microsoft.com/office/drawing/2014/main" id="{2FDF426B-80FA-4469-8C2B-9D5C1F3F690F}"/>
              </a:ext>
            </a:extLst>
          </p:cNvPr>
          <p:cNvSpPr txBox="1"/>
          <p:nvPr/>
        </p:nvSpPr>
        <p:spPr>
          <a:xfrm>
            <a:off x="4489461" y="8587401"/>
            <a:ext cx="2878689" cy="584775"/>
          </a:xfrm>
          <a:prstGeom prst="rect">
            <a:avLst/>
          </a:prstGeom>
          <a:noFill/>
        </p:spPr>
        <p:txBody>
          <a:bodyPr wrap="square" rtlCol="0">
            <a:spAutoFit/>
          </a:bodyPr>
          <a:lstStyle/>
          <a:p>
            <a:pPr>
              <a:spcAft>
                <a:spcPts val="800"/>
              </a:spcAft>
            </a:pPr>
            <a:r>
              <a:rPr lang="en-US" sz="1600" dirty="0">
                <a:solidFill>
                  <a:srgbClr val="008AD9"/>
                </a:solidFill>
                <a:latin typeface="Segoe UI Semibold" panose="020B0702040204020203" pitchFamily="34" charset="0"/>
                <a:ea typeface="Calibri" panose="020F0502020204030204" pitchFamily="34" charset="0"/>
                <a:cs typeface="Segoe UI Semibold" panose="020B0702040204020203" pitchFamily="34" charset="0"/>
              </a:rPr>
              <a:t>Increase Workplace Productivity</a:t>
            </a:r>
          </a:p>
        </p:txBody>
      </p:sp>
      <p:sp>
        <p:nvSpPr>
          <p:cNvPr id="15" name="TextBox 14">
            <a:extLst>
              <a:ext uri="{FF2B5EF4-FFF2-40B4-BE49-F238E27FC236}">
                <a16:creationId xmlns:a16="http://schemas.microsoft.com/office/drawing/2014/main" id="{EFFCF591-C5E3-46FD-ADD8-F41E9A7F8B05}"/>
              </a:ext>
            </a:extLst>
          </p:cNvPr>
          <p:cNvSpPr txBox="1"/>
          <p:nvPr/>
        </p:nvSpPr>
        <p:spPr>
          <a:xfrm>
            <a:off x="4136461" y="9168797"/>
            <a:ext cx="3225167" cy="646331"/>
          </a:xfrm>
          <a:prstGeom prst="rect">
            <a:avLst/>
          </a:prstGeom>
          <a:noFill/>
        </p:spPr>
        <p:txBody>
          <a:bodyPr wrap="square" rtlCol="0">
            <a:spAutoFit/>
          </a:bodyPr>
          <a:lstStyle/>
          <a:p>
            <a:r>
              <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rPr>
              <a:t>Organization and customer operations that are fast and efficient are important in today’s online financial marketplace</a:t>
            </a:r>
            <a:endParaRPr lang="en-US" dirty="0"/>
          </a:p>
        </p:txBody>
      </p:sp>
    </p:spTree>
    <p:extLst>
      <p:ext uri="{BB962C8B-B14F-4D97-AF65-F5344CB8AC3E}">
        <p14:creationId xmlns:p14="http://schemas.microsoft.com/office/powerpoint/2010/main" val="96727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a:extLst>
              <a:ext uri="{FF2B5EF4-FFF2-40B4-BE49-F238E27FC236}">
                <a16:creationId xmlns:a16="http://schemas.microsoft.com/office/drawing/2014/main" id="{D026BE93-A7C3-4455-B483-BF6F2B559828}"/>
              </a:ext>
            </a:extLst>
          </p:cNvPr>
          <p:cNvSpPr txBox="1"/>
          <p:nvPr/>
        </p:nvSpPr>
        <p:spPr>
          <a:xfrm>
            <a:off x="375422" y="279149"/>
            <a:ext cx="3596625" cy="3642023"/>
          </a:xfrm>
          <a:prstGeom prst="rect">
            <a:avLst/>
          </a:prstGeom>
          <a:noFill/>
        </p:spPr>
        <p:txBody>
          <a:bodyPr wrap="square" lIns="91440" tIns="45720" rIns="91440" bIns="45720" rtlCol="0" anchor="t">
            <a:spAutoFit/>
          </a:bodyPr>
          <a:lstStyle/>
          <a:p>
            <a:pPr fontAlgn="base">
              <a:spcAft>
                <a:spcPts val="750"/>
              </a:spcAft>
            </a:pPr>
            <a:r>
              <a:rPr lang="en-US" sz="1200">
                <a:solidFill>
                  <a:srgbClr val="333333"/>
                </a:solidFill>
                <a:latin typeface="Segoe UI"/>
                <a:ea typeface="Times New Roman" panose="02020603050405020304" pitchFamily="18" charset="0"/>
                <a:cs typeface="Segoe UI"/>
              </a:rPr>
              <a:t>Investing in workplace operations that are secure with tools and a network that promote the following workplace best practices are important: </a:t>
            </a:r>
            <a:endPar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endParaRPr>
          </a:p>
          <a:p>
            <a:pPr marL="171450" indent="-171450" fontAlgn="base">
              <a:spcAft>
                <a:spcPts val="750"/>
              </a:spcAft>
              <a:buFont typeface="Arial" panose="020B0604020202020204" pitchFamily="34" charset="0"/>
              <a:buChar char="•"/>
            </a:pPr>
            <a:r>
              <a:rPr lang="en-US" sz="1200">
                <a:solidFill>
                  <a:srgbClr val="333333"/>
                </a:solidFill>
                <a:latin typeface="Segoe UI"/>
                <a:ea typeface="Times New Roman" panose="02020603050405020304" pitchFamily="18" charset="0"/>
                <a:cs typeface="Segoe UI"/>
              </a:rPr>
              <a:t>Good communication </a:t>
            </a:r>
            <a:endPar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endParaRPr>
          </a:p>
          <a:p>
            <a:pPr marL="171450" indent="-171450" fontAlgn="base">
              <a:spcAft>
                <a:spcPts val="750"/>
              </a:spcAft>
              <a:buFont typeface="Arial" panose="020B0604020202020204" pitchFamily="34" charset="0"/>
              <a:buChar char="•"/>
            </a:pPr>
            <a:r>
              <a:rPr lang="en-US" sz="1200">
                <a:solidFill>
                  <a:srgbClr val="333333"/>
                </a:solidFill>
                <a:latin typeface="Segoe UI"/>
                <a:ea typeface="Times New Roman" panose="02020603050405020304" pitchFamily="18" charset="0"/>
                <a:cs typeface="Segoe UI"/>
              </a:rPr>
              <a:t>Connection </a:t>
            </a:r>
            <a:endPar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endParaRPr>
          </a:p>
          <a:p>
            <a:pPr marL="171450" indent="-171450" fontAlgn="base">
              <a:spcAft>
                <a:spcPts val="750"/>
              </a:spcAft>
              <a:buFont typeface="Arial" panose="020B0604020202020204" pitchFamily="34" charset="0"/>
              <a:buChar char="•"/>
            </a:pPr>
            <a:r>
              <a:rPr lang="en-US" sz="1200">
                <a:solidFill>
                  <a:srgbClr val="333333"/>
                </a:solidFill>
                <a:latin typeface="Segoe UI"/>
                <a:ea typeface="Times New Roman" panose="02020603050405020304" pitchFamily="18" charset="0"/>
                <a:cs typeface="Segoe UI"/>
              </a:rPr>
              <a:t>Collaboration  </a:t>
            </a:r>
            <a:endPar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endParaRPr>
          </a:p>
          <a:p>
            <a:pPr fontAlgn="base">
              <a:spcAft>
                <a:spcPts val="750"/>
              </a:spcAft>
            </a:pPr>
            <a:r>
              <a:rPr lang="en-US" sz="1200">
                <a:solidFill>
                  <a:srgbClr val="333333"/>
                </a:solidFill>
                <a:latin typeface="Segoe UI"/>
                <a:ea typeface="Times New Roman" panose="02020603050405020304" pitchFamily="18" charset="0"/>
                <a:cs typeface="Segoe UI"/>
              </a:rPr>
              <a:t>Replacing outdated technology and updating tired processes can increase productivity and efficiency so that your employees can focus on what matters most; whether that’s improving member experiences, increasing profitability, or growing your organization. A consulting firm can help implement a workplace solution, such as </a:t>
            </a:r>
            <a:r>
              <a:rPr lang="en-US" sz="1200">
                <a:solidFill>
                  <a:srgbClr val="333333"/>
                </a:solidFill>
                <a:latin typeface="Segoe UI"/>
                <a:ea typeface="Times New Roman" panose="02020603050405020304" pitchFamily="18" charset="0"/>
                <a:cs typeface="Segoe UI"/>
                <a:hlinkClick r:id="rId3"/>
              </a:rPr>
              <a:t>Microsoft Teams</a:t>
            </a:r>
            <a:r>
              <a:rPr lang="en-US" sz="1200">
                <a:solidFill>
                  <a:srgbClr val="333333"/>
                </a:solidFill>
                <a:latin typeface="Segoe UI"/>
                <a:ea typeface="Times New Roman" panose="02020603050405020304" pitchFamily="18" charset="0"/>
                <a:cs typeface="Segoe UI"/>
              </a:rPr>
              <a:t>, that takes the manual labor out of daily tasks so that you can deliver dependable and reliable financial solutions to your customers and members. </a:t>
            </a:r>
            <a:endParaRPr lang="en-US" sz="1200" dirty="0">
              <a:latin typeface="Segoe UI" panose="020B0502040204020203" pitchFamily="34" charset="0"/>
              <a:ea typeface="Times New Roman" panose="02020603050405020304" pitchFamily="18" charset="0"/>
              <a:cs typeface="Segoe UI" panose="020B0502040204020203" pitchFamily="34" charset="0"/>
            </a:endParaRPr>
          </a:p>
        </p:txBody>
      </p:sp>
      <p:grpSp>
        <p:nvGrpSpPr>
          <p:cNvPr id="4" name="Group 3">
            <a:extLst>
              <a:ext uri="{FF2B5EF4-FFF2-40B4-BE49-F238E27FC236}">
                <a16:creationId xmlns:a16="http://schemas.microsoft.com/office/drawing/2014/main" id="{84615252-921F-43E1-A7FE-FF11690CAA73}"/>
              </a:ext>
            </a:extLst>
          </p:cNvPr>
          <p:cNvGrpSpPr/>
          <p:nvPr/>
        </p:nvGrpSpPr>
        <p:grpSpPr>
          <a:xfrm>
            <a:off x="375422" y="3937540"/>
            <a:ext cx="400285" cy="400285"/>
            <a:chOff x="368790" y="5771604"/>
            <a:chExt cx="400285" cy="400285"/>
          </a:xfrm>
        </p:grpSpPr>
        <p:sp>
          <p:nvSpPr>
            <p:cNvPr id="21" name="Oval 20">
              <a:extLst>
                <a:ext uri="{FF2B5EF4-FFF2-40B4-BE49-F238E27FC236}">
                  <a16:creationId xmlns:a16="http://schemas.microsoft.com/office/drawing/2014/main" id="{362D88AD-26B8-4C5E-A6BC-7C2693AEB17E}"/>
                </a:ext>
                <a:ext uri="{C183D7F6-B498-43B3-948B-1728B52AA6E4}">
                  <adec:decorative xmlns:adec="http://schemas.microsoft.com/office/drawing/2017/decorative" val="1"/>
                </a:ext>
              </a:extLst>
            </p:cNvPr>
            <p:cNvSpPr/>
            <p:nvPr/>
          </p:nvSpPr>
          <p:spPr>
            <a:xfrm>
              <a:off x="368790" y="5771604"/>
              <a:ext cx="400285" cy="400285"/>
            </a:xfrm>
            <a:prstGeom prst="ellipse">
              <a:avLst/>
            </a:prstGeom>
            <a:solidFill>
              <a:srgbClr val="063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5D581374-E9B8-48F1-B20A-A0986A06F479}"/>
                </a:ext>
              </a:extLst>
            </p:cNvPr>
            <p:cNvSpPr txBox="1"/>
            <p:nvPr/>
          </p:nvSpPr>
          <p:spPr>
            <a:xfrm>
              <a:off x="394667" y="5771604"/>
              <a:ext cx="228079" cy="400110"/>
            </a:xfrm>
            <a:prstGeom prst="rect">
              <a:avLst/>
            </a:prstGeom>
            <a:noFill/>
          </p:spPr>
          <p:txBody>
            <a:bodyPr wrap="square" rtlCol="0">
              <a:spAutoFit/>
            </a:bodyPr>
            <a:lstStyle/>
            <a:p>
              <a:pPr>
                <a:spcAft>
                  <a:spcPts val="800"/>
                </a:spcAft>
              </a:pPr>
              <a:r>
                <a:rPr lang="en-US" sz="2000" b="1" dirty="0">
                  <a:solidFill>
                    <a:schemeClr val="bg1"/>
                  </a:solidFill>
                  <a:latin typeface="Segoe UI" panose="020B0502040204020203" pitchFamily="34" charset="0"/>
                  <a:ea typeface="Calibri" panose="020F0502020204030204" pitchFamily="34" charset="0"/>
                  <a:cs typeface="Segoe UI" panose="020B0502040204020203" pitchFamily="34" charset="0"/>
                </a:rPr>
                <a:t>4</a:t>
              </a:r>
            </a:p>
          </p:txBody>
        </p:sp>
      </p:grpSp>
      <p:sp>
        <p:nvSpPr>
          <p:cNvPr id="35" name="TextBox 34">
            <a:extLst>
              <a:ext uri="{FF2B5EF4-FFF2-40B4-BE49-F238E27FC236}">
                <a16:creationId xmlns:a16="http://schemas.microsoft.com/office/drawing/2014/main" id="{4DB3A347-3464-4B66-9D66-C798C9D0111E}"/>
              </a:ext>
            </a:extLst>
          </p:cNvPr>
          <p:cNvSpPr txBox="1"/>
          <p:nvPr/>
        </p:nvSpPr>
        <p:spPr>
          <a:xfrm>
            <a:off x="804128" y="3960526"/>
            <a:ext cx="2988962" cy="338554"/>
          </a:xfrm>
          <a:prstGeom prst="rect">
            <a:avLst/>
          </a:prstGeom>
          <a:noFill/>
        </p:spPr>
        <p:txBody>
          <a:bodyPr wrap="square" rtlCol="0">
            <a:spAutoFit/>
          </a:bodyPr>
          <a:lstStyle/>
          <a:p>
            <a:pPr>
              <a:spcAft>
                <a:spcPts val="800"/>
              </a:spcAft>
            </a:pPr>
            <a:r>
              <a:rPr lang="en-US" sz="1600" dirty="0">
                <a:solidFill>
                  <a:srgbClr val="008AD9"/>
                </a:solidFill>
                <a:latin typeface="Segoe UI Semibold" panose="020B0702040204020203" pitchFamily="34" charset="0"/>
                <a:ea typeface="Calibri" panose="020F0502020204030204" pitchFamily="34" charset="0"/>
                <a:cs typeface="Segoe UI Semibold" panose="020B0702040204020203" pitchFamily="34" charset="0"/>
              </a:rPr>
              <a:t>Improve Customer Experience</a:t>
            </a:r>
          </a:p>
        </p:txBody>
      </p:sp>
      <p:sp>
        <p:nvSpPr>
          <p:cNvPr id="37" name="TextBox 36">
            <a:extLst>
              <a:ext uri="{FF2B5EF4-FFF2-40B4-BE49-F238E27FC236}">
                <a16:creationId xmlns:a16="http://schemas.microsoft.com/office/drawing/2014/main" id="{43809A78-A456-4739-932D-31D09DF9C46F}"/>
              </a:ext>
            </a:extLst>
          </p:cNvPr>
          <p:cNvSpPr txBox="1"/>
          <p:nvPr/>
        </p:nvSpPr>
        <p:spPr>
          <a:xfrm>
            <a:off x="375422" y="4443734"/>
            <a:ext cx="3567376" cy="1938992"/>
          </a:xfrm>
          <a:prstGeom prst="rect">
            <a:avLst/>
          </a:prstGeom>
          <a:noFill/>
        </p:spPr>
        <p:txBody>
          <a:bodyPr wrap="square" rtlCol="0">
            <a:spAutoFit/>
          </a:bodyPr>
          <a:lstStyle/>
          <a:p>
            <a:pPr fontAlgn="base">
              <a:spcAft>
                <a:spcPts val="750"/>
              </a:spcAft>
            </a:pPr>
            <a:r>
              <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rPr>
              <a:t>Customer experience is crucial in today’s competitive financial sector where customers can manage their own investments digitally and have more options to work with various institutions. Data security and the ease of mobile application banking and investing are especially important to keep customers happy. Banks, credit unions, and other financial organizations that offer personal finance management tools are also attractive to younger, tech-savvy consumers. </a:t>
            </a:r>
          </a:p>
        </p:txBody>
      </p:sp>
      <p:sp>
        <p:nvSpPr>
          <p:cNvPr id="32" name="TextBox 31">
            <a:extLst>
              <a:ext uri="{FF2B5EF4-FFF2-40B4-BE49-F238E27FC236}">
                <a16:creationId xmlns:a16="http://schemas.microsoft.com/office/drawing/2014/main" id="{D8DADD77-B65A-4096-9E19-F798E7FF1759}"/>
              </a:ext>
            </a:extLst>
          </p:cNvPr>
          <p:cNvSpPr txBox="1"/>
          <p:nvPr/>
        </p:nvSpPr>
        <p:spPr>
          <a:xfrm>
            <a:off x="398044" y="6382726"/>
            <a:ext cx="3380080" cy="1323439"/>
          </a:xfrm>
          <a:prstGeom prst="rect">
            <a:avLst/>
          </a:prstGeom>
          <a:noFill/>
        </p:spPr>
        <p:txBody>
          <a:bodyPr wrap="square" rtlCol="0">
            <a:spAutoFit/>
          </a:bodyPr>
          <a:lstStyle/>
          <a:p>
            <a:pPr fontAlgn="base">
              <a:spcAft>
                <a:spcPts val="750"/>
              </a:spcAft>
            </a:pPr>
            <a:r>
              <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rPr>
              <a:t>Financial institutions should consider having an appealing, accessible, and secure:  </a:t>
            </a:r>
          </a:p>
          <a:p>
            <a:pPr marL="171450" indent="-171450" fontAlgn="base">
              <a:spcAft>
                <a:spcPts val="750"/>
              </a:spcAft>
              <a:buFont typeface="Arial" panose="020B0604020202020204" pitchFamily="34" charset="0"/>
              <a:buChar char="•"/>
            </a:pPr>
            <a:r>
              <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rPr>
              <a:t>Website </a:t>
            </a:r>
          </a:p>
          <a:p>
            <a:pPr marL="171450" indent="-171450" fontAlgn="base">
              <a:spcAft>
                <a:spcPts val="750"/>
              </a:spcAft>
              <a:buFont typeface="Arial" panose="020B0604020202020204" pitchFamily="34" charset="0"/>
              <a:buChar char="•"/>
            </a:pPr>
            <a:r>
              <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rPr>
              <a:t>Online customer platform, and </a:t>
            </a:r>
          </a:p>
          <a:p>
            <a:pPr marL="171450" indent="-171450" fontAlgn="base">
              <a:spcAft>
                <a:spcPts val="750"/>
              </a:spcAft>
              <a:buFont typeface="Arial" panose="020B0604020202020204" pitchFamily="34" charset="0"/>
              <a:buChar char="•"/>
            </a:pPr>
            <a:r>
              <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rPr>
              <a:t>Mobile app options </a:t>
            </a:r>
          </a:p>
        </p:txBody>
      </p:sp>
      <p:grpSp>
        <p:nvGrpSpPr>
          <p:cNvPr id="5" name="Group 4">
            <a:extLst>
              <a:ext uri="{FF2B5EF4-FFF2-40B4-BE49-F238E27FC236}">
                <a16:creationId xmlns:a16="http://schemas.microsoft.com/office/drawing/2014/main" id="{86555BD7-1DB8-4263-9D78-760ADCD9F871}"/>
              </a:ext>
            </a:extLst>
          </p:cNvPr>
          <p:cNvGrpSpPr/>
          <p:nvPr/>
        </p:nvGrpSpPr>
        <p:grpSpPr>
          <a:xfrm>
            <a:off x="4138051" y="1579954"/>
            <a:ext cx="400285" cy="401536"/>
            <a:chOff x="3923039" y="2778955"/>
            <a:chExt cx="400285" cy="401536"/>
          </a:xfrm>
        </p:grpSpPr>
        <p:sp>
          <p:nvSpPr>
            <p:cNvPr id="22" name="Oval 21">
              <a:extLst>
                <a:ext uri="{FF2B5EF4-FFF2-40B4-BE49-F238E27FC236}">
                  <a16:creationId xmlns:a16="http://schemas.microsoft.com/office/drawing/2014/main" id="{0B49F471-4652-4E1D-92A3-31B3185AFA22}"/>
                </a:ext>
                <a:ext uri="{C183D7F6-B498-43B3-948B-1728B52AA6E4}">
                  <adec:decorative xmlns:adec="http://schemas.microsoft.com/office/drawing/2017/decorative" val="1"/>
                </a:ext>
              </a:extLst>
            </p:cNvPr>
            <p:cNvSpPr/>
            <p:nvPr/>
          </p:nvSpPr>
          <p:spPr>
            <a:xfrm>
              <a:off x="3923039" y="2778955"/>
              <a:ext cx="400285" cy="400285"/>
            </a:xfrm>
            <a:prstGeom prst="ellipse">
              <a:avLst/>
            </a:prstGeom>
            <a:solidFill>
              <a:srgbClr val="063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7E23052C-3D74-42E7-A952-E0D5CAC26D33}"/>
                </a:ext>
              </a:extLst>
            </p:cNvPr>
            <p:cNvSpPr txBox="1"/>
            <p:nvPr/>
          </p:nvSpPr>
          <p:spPr>
            <a:xfrm>
              <a:off x="3961565" y="2780381"/>
              <a:ext cx="228079" cy="400110"/>
            </a:xfrm>
            <a:prstGeom prst="rect">
              <a:avLst/>
            </a:prstGeom>
            <a:noFill/>
          </p:spPr>
          <p:txBody>
            <a:bodyPr wrap="square" rtlCol="0">
              <a:spAutoFit/>
            </a:bodyPr>
            <a:lstStyle/>
            <a:p>
              <a:pPr>
                <a:spcAft>
                  <a:spcPts val="800"/>
                </a:spcAft>
              </a:pPr>
              <a:r>
                <a:rPr lang="en-US" sz="2000" b="1" dirty="0">
                  <a:solidFill>
                    <a:schemeClr val="bg1"/>
                  </a:solidFill>
                  <a:latin typeface="Segoe UI" panose="020B0502040204020203" pitchFamily="34" charset="0"/>
                  <a:ea typeface="Calibri" panose="020F0502020204030204" pitchFamily="34" charset="0"/>
                  <a:cs typeface="Segoe UI" panose="020B0502040204020203" pitchFamily="34" charset="0"/>
                </a:rPr>
                <a:t>5</a:t>
              </a:r>
            </a:p>
          </p:txBody>
        </p:sp>
      </p:grpSp>
      <p:sp>
        <p:nvSpPr>
          <p:cNvPr id="39" name="TextBox 38">
            <a:extLst>
              <a:ext uri="{FF2B5EF4-FFF2-40B4-BE49-F238E27FC236}">
                <a16:creationId xmlns:a16="http://schemas.microsoft.com/office/drawing/2014/main" id="{CBEE4920-6758-47C9-A6F5-25752A5F6B6B}"/>
              </a:ext>
            </a:extLst>
          </p:cNvPr>
          <p:cNvSpPr txBox="1"/>
          <p:nvPr/>
        </p:nvSpPr>
        <p:spPr>
          <a:xfrm>
            <a:off x="4602691" y="1617019"/>
            <a:ext cx="2974475" cy="338554"/>
          </a:xfrm>
          <a:prstGeom prst="rect">
            <a:avLst/>
          </a:prstGeom>
          <a:noFill/>
        </p:spPr>
        <p:txBody>
          <a:bodyPr wrap="square" lIns="91440" tIns="45720" rIns="91440" bIns="45720" rtlCol="0" anchor="t">
            <a:spAutoFit/>
          </a:bodyPr>
          <a:lstStyle/>
          <a:p>
            <a:pPr>
              <a:spcAft>
                <a:spcPts val="800"/>
              </a:spcAft>
            </a:pPr>
            <a:r>
              <a:rPr lang="en-US" sz="1600" dirty="0">
                <a:solidFill>
                  <a:srgbClr val="008AD9"/>
                </a:solidFill>
                <a:latin typeface="Segoe UI Semibold"/>
                <a:ea typeface="Calibri" panose="020F0502020204030204" pitchFamily="34" charset="0"/>
                <a:cs typeface="Segoe UI Semibold"/>
              </a:rPr>
              <a:t>Adapt with Modern Solutions</a:t>
            </a:r>
            <a:endParaRPr lang="en-US" sz="1600" dirty="0">
              <a:solidFill>
                <a:srgbClr val="008AD9"/>
              </a:solidFill>
              <a:latin typeface="Segoe UI Semibold" panose="020B0702040204020203" pitchFamily="34" charset="0"/>
              <a:ea typeface="Calibri" panose="020F0502020204030204" pitchFamily="34" charset="0"/>
              <a:cs typeface="Segoe UI Semibold" panose="020B0702040204020203" pitchFamily="34" charset="0"/>
            </a:endParaRPr>
          </a:p>
        </p:txBody>
      </p:sp>
      <p:sp>
        <p:nvSpPr>
          <p:cNvPr id="40" name="TextBox 39">
            <a:extLst>
              <a:ext uri="{FF2B5EF4-FFF2-40B4-BE49-F238E27FC236}">
                <a16:creationId xmlns:a16="http://schemas.microsoft.com/office/drawing/2014/main" id="{CD270F9E-C0C9-461B-8F93-D2BEC4D383EF}"/>
              </a:ext>
            </a:extLst>
          </p:cNvPr>
          <p:cNvSpPr txBox="1"/>
          <p:nvPr/>
        </p:nvSpPr>
        <p:spPr>
          <a:xfrm>
            <a:off x="4191377" y="2155977"/>
            <a:ext cx="3437262" cy="4196020"/>
          </a:xfrm>
          <a:prstGeom prst="rect">
            <a:avLst/>
          </a:prstGeom>
          <a:noFill/>
        </p:spPr>
        <p:txBody>
          <a:bodyPr wrap="square" rtlCol="0">
            <a:spAutoFit/>
          </a:bodyPr>
          <a:lstStyle/>
          <a:p>
            <a:pPr fontAlgn="base">
              <a:spcAft>
                <a:spcPts val="750"/>
              </a:spcAft>
            </a:pPr>
            <a:r>
              <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rPr>
              <a:t>Being able to adapt to change quickly will not only help your bank, credit union, mortgage company, or financial institution stay relevant, it will help you navigate an evolving industry where the following are all fading facets of financial services:  </a:t>
            </a:r>
          </a:p>
          <a:p>
            <a:pPr marL="171450" indent="-171450" fontAlgn="base">
              <a:spcAft>
                <a:spcPts val="750"/>
              </a:spcAft>
              <a:buFont typeface="Arial" panose="020B0604020202020204" pitchFamily="34" charset="0"/>
              <a:buChar char="•"/>
            </a:pPr>
            <a:r>
              <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rPr>
              <a:t>Paying with cash </a:t>
            </a:r>
          </a:p>
          <a:p>
            <a:pPr marL="171450" indent="-171450" fontAlgn="base">
              <a:spcAft>
                <a:spcPts val="750"/>
              </a:spcAft>
              <a:buFont typeface="Arial" panose="020B0604020202020204" pitchFamily="34" charset="0"/>
              <a:buChar char="•"/>
            </a:pPr>
            <a:r>
              <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rPr>
              <a:t>Participating in in-person meetings with financial consultants </a:t>
            </a:r>
          </a:p>
          <a:p>
            <a:pPr marL="171450" indent="-171450" fontAlgn="base">
              <a:spcAft>
                <a:spcPts val="750"/>
              </a:spcAft>
              <a:buFont typeface="Arial" panose="020B0604020202020204" pitchFamily="34" charset="0"/>
              <a:buChar char="•"/>
            </a:pPr>
            <a:r>
              <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rPr>
              <a:t>Using ATMs </a:t>
            </a:r>
          </a:p>
          <a:p>
            <a:pPr fontAlgn="base">
              <a:spcAft>
                <a:spcPts val="750"/>
              </a:spcAft>
            </a:pPr>
            <a:r>
              <a:rPr lang="en-US" sz="1200" dirty="0">
                <a:solidFill>
                  <a:srgbClr val="333333"/>
                </a:solidFill>
                <a:latin typeface="Segoe UI" panose="020B0502040204020203" pitchFamily="34" charset="0"/>
                <a:ea typeface="Times New Roman" panose="02020603050405020304" pitchFamily="18" charset="0"/>
                <a:cs typeface="Segoe UI" panose="020B0502040204020203" pitchFamily="34" charset="0"/>
              </a:rPr>
              <a:t>Financial growth can be achieved with a touch of a button and offering real-time, convenient options for customers, and streamlining business operations with scalable and automated solutions, will help guide your success in the finance sector. By implementing modern technology, you will help your financial institution operate more efficiently, increase employee productivity, and be more agile to meet shifting customer demands. </a:t>
            </a:r>
            <a:endParaRPr lang="en-US" sz="1200" dirty="0">
              <a:latin typeface="Segoe UI" panose="020B0502040204020203" pitchFamily="34" charset="0"/>
              <a:ea typeface="Times New Roman" panose="02020603050405020304" pitchFamily="18" charset="0"/>
              <a:cs typeface="Segoe UI" panose="020B0502040204020203" pitchFamily="34" charset="0"/>
            </a:endParaRPr>
          </a:p>
        </p:txBody>
      </p:sp>
      <p:sp>
        <p:nvSpPr>
          <p:cNvPr id="23" name="Rectangle 22">
            <a:extLst>
              <a:ext uri="{FF2B5EF4-FFF2-40B4-BE49-F238E27FC236}">
                <a16:creationId xmlns:a16="http://schemas.microsoft.com/office/drawing/2014/main" id="{66EE70F1-0325-410A-BD1C-A883C2B0D4A7}"/>
              </a:ext>
              <a:ext uri="{C183D7F6-B498-43B3-948B-1728B52AA6E4}">
                <adec:decorative xmlns:adec="http://schemas.microsoft.com/office/drawing/2017/decorative" val="1"/>
              </a:ext>
            </a:extLst>
          </p:cNvPr>
          <p:cNvSpPr/>
          <p:nvPr/>
        </p:nvSpPr>
        <p:spPr>
          <a:xfrm>
            <a:off x="0" y="9426894"/>
            <a:ext cx="7772400" cy="646796"/>
          </a:xfrm>
          <a:prstGeom prst="rect">
            <a:avLst/>
          </a:prstGeom>
          <a:solidFill>
            <a:srgbClr val="063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Segoe UI" panose="020B0502040204020203" pitchFamily="34" charset="0"/>
              <a:cs typeface="Segoe UI" panose="020B0502040204020203" pitchFamily="34" charset="0"/>
            </a:endParaRPr>
          </a:p>
        </p:txBody>
      </p:sp>
      <p:pic>
        <p:nvPicPr>
          <p:cNvPr id="3" name="Picture 2" descr="Affirma logo">
            <a:extLst>
              <a:ext uri="{FF2B5EF4-FFF2-40B4-BE49-F238E27FC236}">
                <a16:creationId xmlns:a16="http://schemas.microsoft.com/office/drawing/2014/main" id="{3826DA24-16CF-4A4F-80B3-3BC816607F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38792" y="9635525"/>
            <a:ext cx="214317" cy="214317"/>
          </a:xfrm>
          <a:prstGeom prst="rect">
            <a:avLst/>
          </a:prstGeom>
        </p:spPr>
      </p:pic>
      <p:sp>
        <p:nvSpPr>
          <p:cNvPr id="6" name="TextBox 5">
            <a:extLst>
              <a:ext uri="{FF2B5EF4-FFF2-40B4-BE49-F238E27FC236}">
                <a16:creationId xmlns:a16="http://schemas.microsoft.com/office/drawing/2014/main" id="{EAED31AB-6A17-4908-9C36-A38A8A562D86}"/>
              </a:ext>
            </a:extLst>
          </p:cNvPr>
          <p:cNvSpPr txBox="1"/>
          <p:nvPr/>
        </p:nvSpPr>
        <p:spPr>
          <a:xfrm>
            <a:off x="4191377" y="282433"/>
            <a:ext cx="3149935" cy="1200329"/>
          </a:xfrm>
          <a:prstGeom prst="rect">
            <a:avLst/>
          </a:prstGeom>
          <a:noFill/>
        </p:spPr>
        <p:txBody>
          <a:bodyPr wrap="square" rtlCol="0">
            <a:spAutoFit/>
          </a:bodyPr>
          <a:lstStyle/>
          <a:p>
            <a:pPr>
              <a:spcAft>
                <a:spcPts val="750"/>
              </a:spcAft>
            </a:pPr>
            <a:r>
              <a:rPr lang="en-US" sz="1200" dirty="0">
                <a:latin typeface="Segoe UI" panose="020B0502040204020203" pitchFamily="34" charset="0"/>
                <a:cs typeface="Segoe UI" panose="020B0502040204020203" pitchFamily="34" charset="0"/>
              </a:rPr>
              <a:t>better on mobile, desktop—or any device—will help you not only maintain good customer service but also evolve with the digital age. Consulting firms are experts at all the above and can help you offer your customers a satisfying banking experience.</a:t>
            </a:r>
          </a:p>
        </p:txBody>
      </p:sp>
      <p:sp>
        <p:nvSpPr>
          <p:cNvPr id="7" name="TextBox 6">
            <a:extLst>
              <a:ext uri="{FF2B5EF4-FFF2-40B4-BE49-F238E27FC236}">
                <a16:creationId xmlns:a16="http://schemas.microsoft.com/office/drawing/2014/main" id="{F2DB9046-F1BD-4F5D-901A-31B5015858A3}"/>
              </a:ext>
            </a:extLst>
          </p:cNvPr>
          <p:cNvSpPr txBox="1"/>
          <p:nvPr/>
        </p:nvSpPr>
        <p:spPr>
          <a:xfrm>
            <a:off x="381722" y="7813886"/>
            <a:ext cx="3504478" cy="1384995"/>
          </a:xfrm>
          <a:prstGeom prst="rect">
            <a:avLst/>
          </a:prstGeom>
          <a:noFill/>
        </p:spPr>
        <p:txBody>
          <a:bodyPr wrap="square" rtlCol="0">
            <a:spAutoFit/>
          </a:bodyPr>
          <a:lstStyle/>
          <a:p>
            <a:r>
              <a:rPr lang="en-US" sz="1200" dirty="0">
                <a:solidFill>
                  <a:prstClr val="black"/>
                </a:solidFill>
                <a:latin typeface="Segoe UI" panose="020B0502040204020203" pitchFamily="34" charset="0"/>
                <a:cs typeface="Segoe UI" panose="020B0502040204020203" pitchFamily="34" charset="0"/>
              </a:rPr>
              <a:t>It’s important to provide a variety of financial client solutions to meet customers’ real-time needs. It’s important to provide a variety of financial client solutions to meet customers’ real-time needs. In addition, offering a user-centric approach to deliver innovative and powerful design solutions that make customers’ lives</a:t>
            </a:r>
            <a:endParaRPr lang="en-US" dirty="0"/>
          </a:p>
        </p:txBody>
      </p:sp>
      <p:sp>
        <p:nvSpPr>
          <p:cNvPr id="33" name="Rectangle 32">
            <a:extLst>
              <a:ext uri="{FF2B5EF4-FFF2-40B4-BE49-F238E27FC236}">
                <a16:creationId xmlns:a16="http://schemas.microsoft.com/office/drawing/2014/main" id="{8963D9AD-85CC-4E0A-B987-50AE14FD9871}"/>
              </a:ext>
              <a:ext uri="{C183D7F6-B498-43B3-948B-1728B52AA6E4}">
                <adec:decorative xmlns:adec="http://schemas.microsoft.com/office/drawing/2017/decorative" val="1"/>
              </a:ext>
            </a:extLst>
          </p:cNvPr>
          <p:cNvSpPr/>
          <p:nvPr/>
        </p:nvSpPr>
        <p:spPr>
          <a:xfrm>
            <a:off x="4195114" y="6500199"/>
            <a:ext cx="3581140" cy="2795177"/>
          </a:xfrm>
          <a:prstGeom prst="rect">
            <a:avLst/>
          </a:prstGeom>
          <a:solidFill>
            <a:srgbClr val="063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Segoe UI" panose="020B0502040204020203" pitchFamily="34" charset="0"/>
              <a:cs typeface="Segoe UI" panose="020B0502040204020203" pitchFamily="34" charset="0"/>
            </a:endParaRPr>
          </a:p>
        </p:txBody>
      </p:sp>
      <p:sp>
        <p:nvSpPr>
          <p:cNvPr id="34" name="TextBox 33">
            <a:extLst>
              <a:ext uri="{FF2B5EF4-FFF2-40B4-BE49-F238E27FC236}">
                <a16:creationId xmlns:a16="http://schemas.microsoft.com/office/drawing/2014/main" id="{FB3431EA-B4F3-44E5-AD01-A909516DF149}"/>
              </a:ext>
            </a:extLst>
          </p:cNvPr>
          <p:cNvSpPr txBox="1"/>
          <p:nvPr/>
        </p:nvSpPr>
        <p:spPr>
          <a:xfrm>
            <a:off x="4348571" y="6576834"/>
            <a:ext cx="3280068" cy="2636619"/>
          </a:xfrm>
          <a:prstGeom prst="rect">
            <a:avLst/>
          </a:prstGeom>
          <a:noFill/>
        </p:spPr>
        <p:txBody>
          <a:bodyPr wrap="square" lIns="91440" tIns="45720" rIns="91440" bIns="45720" rtlCol="0" anchor="t">
            <a:spAutoFit/>
          </a:bodyPr>
          <a:lstStyle/>
          <a:p>
            <a:pPr>
              <a:spcAft>
                <a:spcPts val="800"/>
              </a:spcAft>
            </a:pPr>
            <a:r>
              <a:rPr lang="en-US" sz="1600" b="1" dirty="0">
                <a:solidFill>
                  <a:schemeClr val="bg1"/>
                </a:solidFill>
                <a:latin typeface="Segoe UI" panose="020B0502040204020203" pitchFamily="34" charset="0"/>
                <a:ea typeface="Calibri" panose="020F0502020204030204" pitchFamily="34" charset="0"/>
                <a:cs typeface="Segoe UI" panose="020B0502040204020203" pitchFamily="34" charset="0"/>
              </a:rPr>
              <a:t>Digital and Technology Solutions That Deliver Results  </a:t>
            </a:r>
          </a:p>
          <a:p>
            <a:pPr>
              <a:spcAft>
                <a:spcPts val="800"/>
              </a:spcAft>
            </a:pPr>
            <a:r>
              <a:rPr lang="en-US" sz="1200" dirty="0">
                <a:solidFill>
                  <a:schemeClr val="bg1"/>
                </a:solidFill>
                <a:latin typeface="Segoe UI" panose="020B0502040204020203" pitchFamily="34" charset="0"/>
                <a:ea typeface="Calibri" panose="020F0502020204030204" pitchFamily="34" charset="0"/>
                <a:cs typeface="Segoe UI" panose="020B0502040204020203" pitchFamily="34" charset="0"/>
              </a:rPr>
              <a:t>Affirma is a consulting agency that believes that effective solutions are born from a combination of data, insight, strategy, design, and implementation.</a:t>
            </a:r>
          </a:p>
          <a:p>
            <a:pPr>
              <a:spcAft>
                <a:spcPts val="800"/>
              </a:spcAft>
            </a:pPr>
            <a:r>
              <a:rPr lang="en-US" sz="1200" dirty="0">
                <a:solidFill>
                  <a:schemeClr val="bg1"/>
                </a:solidFill>
                <a:latin typeface="Segoe UI"/>
                <a:ea typeface="Calibri" panose="020F0502020204030204" pitchFamily="34" charset="0"/>
                <a:cs typeface="Segoe UI"/>
              </a:rPr>
              <a:t>Our seasoned consulting experts can deliver seamless business solutions, no matter your need. Happy employees, cost savings, and business growth are just a few examples of the value our financial services clients gain from </a:t>
            </a:r>
            <a:r>
              <a:rPr lang="en-US" sz="1200" dirty="0">
                <a:solidFill>
                  <a:schemeClr val="bg1"/>
                </a:solidFill>
                <a:latin typeface="Segoe UI"/>
                <a:ea typeface="Calibri" panose="020F0502020204030204" pitchFamily="34" charset="0"/>
                <a:cs typeface="Segoe UI"/>
                <a:hlinkClick r:id="rId5"/>
              </a:rPr>
              <a:t>our partnership</a:t>
            </a:r>
            <a:r>
              <a:rPr lang="en-US" sz="1200" dirty="0">
                <a:solidFill>
                  <a:schemeClr val="bg1"/>
                </a:solidFill>
                <a:latin typeface="Segoe UI"/>
                <a:ea typeface="Calibri" panose="020F0502020204030204" pitchFamily="34" charset="0"/>
                <a:cs typeface="Segoe UI"/>
              </a:rPr>
              <a:t>.</a:t>
            </a:r>
          </a:p>
        </p:txBody>
      </p:sp>
      <p:sp>
        <p:nvSpPr>
          <p:cNvPr id="26" name="TextBox 1">
            <a:extLst>
              <a:ext uri="{FF2B5EF4-FFF2-40B4-BE49-F238E27FC236}">
                <a16:creationId xmlns:a16="http://schemas.microsoft.com/office/drawing/2014/main" id="{5DCD7FE8-E4CC-4DF4-8CB3-3A5B985557EA}"/>
              </a:ext>
            </a:extLst>
          </p:cNvPr>
          <p:cNvSpPr txBox="1"/>
          <p:nvPr/>
        </p:nvSpPr>
        <p:spPr>
          <a:xfrm>
            <a:off x="383448" y="9620487"/>
            <a:ext cx="1336444" cy="276999"/>
          </a:xfrm>
          <a:prstGeom prst="rect">
            <a:avLst/>
          </a:prstGeom>
          <a:noFill/>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750"/>
              </a:spcAft>
            </a:pPr>
            <a:r>
              <a:rPr lang="en-US" sz="1200">
                <a:solidFill>
                  <a:schemeClr val="bg1"/>
                </a:solidFill>
                <a:latin typeface="Segoe UI"/>
                <a:cs typeface="Segoe UI"/>
              </a:rPr>
              <a:t>425-880-9985</a:t>
            </a:r>
          </a:p>
        </p:txBody>
      </p:sp>
      <p:sp>
        <p:nvSpPr>
          <p:cNvPr id="28" name="TextBox 2">
            <a:extLst>
              <a:ext uri="{FF2B5EF4-FFF2-40B4-BE49-F238E27FC236}">
                <a16:creationId xmlns:a16="http://schemas.microsoft.com/office/drawing/2014/main" id="{46711C98-AFCE-46ED-86C4-8D64530C6539}"/>
              </a:ext>
            </a:extLst>
          </p:cNvPr>
          <p:cNvSpPr txBox="1"/>
          <p:nvPr/>
        </p:nvSpPr>
        <p:spPr>
          <a:xfrm>
            <a:off x="4731704" y="9576476"/>
            <a:ext cx="2507960"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fontAlgn="base">
              <a:spcAft>
                <a:spcPts val="750"/>
              </a:spcAft>
            </a:pPr>
            <a:r>
              <a:rPr lang="en-US" sz="1200">
                <a:solidFill>
                  <a:schemeClr val="bg1"/>
                </a:solidFill>
                <a:latin typeface="Segoe UI" panose="020B0502040204020203" pitchFamily="34" charset="0"/>
                <a:ea typeface="Times New Roman" panose="02020603050405020304" pitchFamily="18" charset="0"/>
                <a:cs typeface="Segoe UI" panose="020B0502040204020203" pitchFamily="34" charset="0"/>
              </a:rPr>
              <a:t>marketing@affirmaconsulting.com</a:t>
            </a:r>
          </a:p>
        </p:txBody>
      </p:sp>
      <p:sp>
        <p:nvSpPr>
          <p:cNvPr id="29" name="TextBox 3">
            <a:extLst>
              <a:ext uri="{FF2B5EF4-FFF2-40B4-BE49-F238E27FC236}">
                <a16:creationId xmlns:a16="http://schemas.microsoft.com/office/drawing/2014/main" id="{6336E96E-FD3A-4CCD-81B6-921B6DF4791B}"/>
              </a:ext>
            </a:extLst>
          </p:cNvPr>
          <p:cNvSpPr txBox="1"/>
          <p:nvPr/>
        </p:nvSpPr>
        <p:spPr>
          <a:xfrm>
            <a:off x="1807390" y="9604035"/>
            <a:ext cx="1432000" cy="276999"/>
          </a:xfrm>
          <a:prstGeom prst="rect">
            <a:avLst/>
          </a:prstGeom>
          <a:noFill/>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base">
              <a:spcAft>
                <a:spcPts val="750"/>
              </a:spcAft>
            </a:pPr>
            <a:r>
              <a:rPr lang="en-US" sz="1200">
                <a:solidFill>
                  <a:srgbClr val="00B0F0"/>
                </a:solidFill>
                <a:latin typeface="Segoe UI"/>
                <a:ea typeface="Times New Roman" panose="02020603050405020304" pitchFamily="18" charset="0"/>
                <a:cs typeface="Segoe UI"/>
                <a:hlinkClick r:id="rId6">
                  <a:extLst>
                    <a:ext uri="{A12FA001-AC4F-418D-AE19-62706E023703}">
                      <ahyp:hlinkClr xmlns:ahyp="http://schemas.microsoft.com/office/drawing/2018/hyperlinkcolor" val="tx"/>
                    </a:ext>
                  </a:extLst>
                </a:hlinkClick>
              </a:rPr>
              <a:t>www.Affirma.com</a:t>
            </a:r>
            <a:endParaRPr lang="en-US" sz="1200">
              <a:solidFill>
                <a:srgbClr val="00B0F0"/>
              </a:solidFill>
              <a:latin typeface="Segoe UI" panose="020B0502040204020203" pitchFamily="34" charset="0"/>
              <a:ea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39107843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584</TotalTime>
  <Words>935</Words>
  <Application>Microsoft Office PowerPoint</Application>
  <PresentationFormat>Custom</PresentationFormat>
  <Paragraphs>52</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Segoe UI</vt:lpstr>
      <vt:lpstr>Segoe UI Semibold</vt:lpstr>
      <vt:lpstr>Office Theme</vt:lpstr>
      <vt:lpstr>5 Reasons Financial Institutions Should Use a Consulting Firm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Franklin</dc:creator>
  <cp:lastModifiedBy>Dana Larsen</cp:lastModifiedBy>
  <cp:revision>24</cp:revision>
  <dcterms:created xsi:type="dcterms:W3CDTF">2021-04-01T21:08:57Z</dcterms:created>
  <dcterms:modified xsi:type="dcterms:W3CDTF">2021-11-19T18:12:52Z</dcterms:modified>
</cp:coreProperties>
</file>